
<file path=[Content_Types].xml><?xml version="1.0" encoding="utf-8"?>
<Types xmlns="http://schemas.openxmlformats.org/package/2006/content-types">
  <Default Extension="jpeg" ContentType="image/jpeg"/>
  <Default Extension="jpg" ContentType="image/jpeg"/>
  <Default Extension="m4a" ContentType="audio/mp4"/>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 id="262" r:id="rId3"/>
    <p:sldId id="274" r:id="rId4"/>
    <p:sldId id="260" r:id="rId5"/>
    <p:sldId id="263" r:id="rId6"/>
    <p:sldId id="264" r:id="rId7"/>
    <p:sldId id="265" r:id="rId8"/>
    <p:sldId id="266" r:id="rId9"/>
    <p:sldId id="267" r:id="rId10"/>
    <p:sldId id="268" r:id="rId11"/>
    <p:sldId id="269" r:id="rId12"/>
    <p:sldId id="270" r:id="rId13"/>
    <p:sldId id="271" r:id="rId14"/>
    <p:sldId id="272" r:id="rId15"/>
    <p:sldId id="273" r:id="rId16"/>
    <p:sldId id="258" r:id="rId17"/>
    <p:sldId id="275" r:id="rId18"/>
    <p:sldId id="276" r:id="rId19"/>
    <p:sldId id="277" r:id="rId20"/>
    <p:sldId id="278" r:id="rId21"/>
    <p:sldId id="279" r:id="rId22"/>
    <p:sldId id="280"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Lst>
  <p:sldSz cx="12192000" cy="6858000"/>
  <p:notesSz cx="6858000" cy="9144000"/>
  <p:defaultText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A512587C-0B37-439A-B50E-DAF12896A022}" type="datetimeFigureOut">
              <a:rPr lang="es-VE" smtClean="0"/>
              <a:t>29/10/2021</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C3B9F6D1-BB75-4C42-8773-AF7669819F73}" type="slidenum">
              <a:rPr lang="es-VE" smtClean="0"/>
              <a:t>‹Nº›</a:t>
            </a:fld>
            <a:endParaRPr lang="es-VE"/>
          </a:p>
        </p:txBody>
      </p:sp>
    </p:spTree>
    <p:extLst>
      <p:ext uri="{BB962C8B-B14F-4D97-AF65-F5344CB8AC3E}">
        <p14:creationId xmlns:p14="http://schemas.microsoft.com/office/powerpoint/2010/main" val="2076663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512587C-0B37-439A-B50E-DAF12896A022}" type="datetimeFigureOut">
              <a:rPr lang="es-VE" smtClean="0"/>
              <a:t>29/10/2021</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C3B9F6D1-BB75-4C42-8773-AF7669819F73}" type="slidenum">
              <a:rPr lang="es-VE" smtClean="0"/>
              <a:t>‹Nº›</a:t>
            </a:fld>
            <a:endParaRPr lang="es-VE"/>
          </a:p>
        </p:txBody>
      </p:sp>
    </p:spTree>
    <p:extLst>
      <p:ext uri="{BB962C8B-B14F-4D97-AF65-F5344CB8AC3E}">
        <p14:creationId xmlns:p14="http://schemas.microsoft.com/office/powerpoint/2010/main" val="2107377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512587C-0B37-439A-B50E-DAF12896A022}" type="datetimeFigureOut">
              <a:rPr lang="es-VE" smtClean="0"/>
              <a:t>29/10/2021</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C3B9F6D1-BB75-4C42-8773-AF7669819F73}" type="slidenum">
              <a:rPr lang="es-VE" smtClean="0"/>
              <a:t>‹Nº›</a:t>
            </a:fld>
            <a:endParaRPr lang="es-VE"/>
          </a:p>
        </p:txBody>
      </p:sp>
    </p:spTree>
    <p:extLst>
      <p:ext uri="{BB962C8B-B14F-4D97-AF65-F5344CB8AC3E}">
        <p14:creationId xmlns:p14="http://schemas.microsoft.com/office/powerpoint/2010/main" val="3350004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s-ES"/>
              <a:t>Haga clic para modificar el estilo de título del patrón</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512587C-0B37-439A-B50E-DAF12896A022}" type="datetimeFigureOut">
              <a:rPr lang="es-VE" smtClean="0"/>
              <a:t>29/10/2021</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C3B9F6D1-BB75-4C42-8773-AF7669819F73}" type="slidenum">
              <a:rPr lang="es-VE" smtClean="0"/>
              <a:t>‹Nº›</a:t>
            </a:fld>
            <a:endParaRPr lang="es-VE"/>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930735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512587C-0B37-439A-B50E-DAF12896A022}" type="datetimeFigureOut">
              <a:rPr lang="es-VE" smtClean="0"/>
              <a:t>29/10/2021</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C3B9F6D1-BB75-4C42-8773-AF7669819F73}" type="slidenum">
              <a:rPr lang="es-VE" smtClean="0"/>
              <a:t>‹Nº›</a:t>
            </a:fld>
            <a:endParaRPr lang="es-VE"/>
          </a:p>
        </p:txBody>
      </p:sp>
    </p:spTree>
    <p:extLst>
      <p:ext uri="{BB962C8B-B14F-4D97-AF65-F5344CB8AC3E}">
        <p14:creationId xmlns:p14="http://schemas.microsoft.com/office/powerpoint/2010/main" val="723814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512587C-0B37-439A-B50E-DAF12896A022}" type="datetimeFigureOut">
              <a:rPr lang="es-VE" smtClean="0"/>
              <a:t>29/10/2021</a:t>
            </a:fld>
            <a:endParaRPr lang="es-VE"/>
          </a:p>
        </p:txBody>
      </p:sp>
      <p:sp>
        <p:nvSpPr>
          <p:cNvPr id="4"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C3B9F6D1-BB75-4C42-8773-AF7669819F73}" type="slidenum">
              <a:rPr lang="es-VE" smtClean="0"/>
              <a:t>‹Nº›</a:t>
            </a:fld>
            <a:endParaRPr lang="es-VE"/>
          </a:p>
        </p:txBody>
      </p:sp>
    </p:spTree>
    <p:extLst>
      <p:ext uri="{BB962C8B-B14F-4D97-AF65-F5344CB8AC3E}">
        <p14:creationId xmlns:p14="http://schemas.microsoft.com/office/powerpoint/2010/main" val="39110707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512587C-0B37-439A-B50E-DAF12896A022}" type="datetimeFigureOut">
              <a:rPr lang="es-VE" smtClean="0"/>
              <a:t>29/10/2021</a:t>
            </a:fld>
            <a:endParaRPr lang="es-VE"/>
          </a:p>
        </p:txBody>
      </p:sp>
      <p:sp>
        <p:nvSpPr>
          <p:cNvPr id="4"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C3B9F6D1-BB75-4C42-8773-AF7669819F73}" type="slidenum">
              <a:rPr lang="es-VE" smtClean="0"/>
              <a:t>‹Nº›</a:t>
            </a:fld>
            <a:endParaRPr lang="es-VE"/>
          </a:p>
        </p:txBody>
      </p:sp>
    </p:spTree>
    <p:extLst>
      <p:ext uri="{BB962C8B-B14F-4D97-AF65-F5344CB8AC3E}">
        <p14:creationId xmlns:p14="http://schemas.microsoft.com/office/powerpoint/2010/main" val="4074725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512587C-0B37-439A-B50E-DAF12896A022}" type="datetimeFigureOut">
              <a:rPr lang="es-VE" smtClean="0"/>
              <a:t>29/10/2021</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C3B9F6D1-BB75-4C42-8773-AF7669819F73}" type="slidenum">
              <a:rPr lang="es-VE" smtClean="0"/>
              <a:t>‹Nº›</a:t>
            </a:fld>
            <a:endParaRPr lang="es-VE"/>
          </a:p>
        </p:txBody>
      </p:sp>
    </p:spTree>
    <p:extLst>
      <p:ext uri="{BB962C8B-B14F-4D97-AF65-F5344CB8AC3E}">
        <p14:creationId xmlns:p14="http://schemas.microsoft.com/office/powerpoint/2010/main" val="2810835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512587C-0B37-439A-B50E-DAF12896A022}" type="datetimeFigureOut">
              <a:rPr lang="es-VE" smtClean="0"/>
              <a:t>29/10/2021</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C3B9F6D1-BB75-4C42-8773-AF7669819F73}" type="slidenum">
              <a:rPr lang="es-VE" smtClean="0"/>
              <a:t>‹Nº›</a:t>
            </a:fld>
            <a:endParaRPr lang="es-VE"/>
          </a:p>
        </p:txBody>
      </p:sp>
    </p:spTree>
    <p:extLst>
      <p:ext uri="{BB962C8B-B14F-4D97-AF65-F5344CB8AC3E}">
        <p14:creationId xmlns:p14="http://schemas.microsoft.com/office/powerpoint/2010/main" val="171963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512587C-0B37-439A-B50E-DAF12896A022}" type="datetimeFigureOut">
              <a:rPr lang="es-VE" smtClean="0"/>
              <a:t>29/10/2021</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C3B9F6D1-BB75-4C42-8773-AF7669819F73}" type="slidenum">
              <a:rPr lang="es-VE" smtClean="0"/>
              <a:t>‹Nº›</a:t>
            </a:fld>
            <a:endParaRPr lang="es-VE"/>
          </a:p>
        </p:txBody>
      </p:sp>
    </p:spTree>
    <p:extLst>
      <p:ext uri="{BB962C8B-B14F-4D97-AF65-F5344CB8AC3E}">
        <p14:creationId xmlns:p14="http://schemas.microsoft.com/office/powerpoint/2010/main" val="1217063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512587C-0B37-439A-B50E-DAF12896A022}" type="datetimeFigureOut">
              <a:rPr lang="es-VE" smtClean="0"/>
              <a:t>29/10/2021</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C3B9F6D1-BB75-4C42-8773-AF7669819F73}" type="slidenum">
              <a:rPr lang="es-VE" smtClean="0"/>
              <a:t>‹Nº›</a:t>
            </a:fld>
            <a:endParaRPr lang="es-VE"/>
          </a:p>
        </p:txBody>
      </p:sp>
    </p:spTree>
    <p:extLst>
      <p:ext uri="{BB962C8B-B14F-4D97-AF65-F5344CB8AC3E}">
        <p14:creationId xmlns:p14="http://schemas.microsoft.com/office/powerpoint/2010/main" val="454787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512587C-0B37-439A-B50E-DAF12896A022}" type="datetimeFigureOut">
              <a:rPr lang="es-VE" smtClean="0"/>
              <a:t>29/10/2021</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C3B9F6D1-BB75-4C42-8773-AF7669819F73}" type="slidenum">
              <a:rPr lang="es-VE" smtClean="0"/>
              <a:t>‹Nº›</a:t>
            </a:fld>
            <a:endParaRPr lang="es-VE"/>
          </a:p>
        </p:txBody>
      </p:sp>
    </p:spTree>
    <p:extLst>
      <p:ext uri="{BB962C8B-B14F-4D97-AF65-F5344CB8AC3E}">
        <p14:creationId xmlns:p14="http://schemas.microsoft.com/office/powerpoint/2010/main" val="185923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512587C-0B37-439A-B50E-DAF12896A022}" type="datetimeFigureOut">
              <a:rPr lang="es-VE" smtClean="0"/>
              <a:t>29/10/2021</a:t>
            </a:fld>
            <a:endParaRPr lang="es-VE"/>
          </a:p>
        </p:txBody>
      </p:sp>
      <p:sp>
        <p:nvSpPr>
          <p:cNvPr id="8" name="Footer Placeholder 7"/>
          <p:cNvSpPr>
            <a:spLocks noGrp="1"/>
          </p:cNvSpPr>
          <p:nvPr>
            <p:ph type="ftr" sz="quarter" idx="11"/>
          </p:nvPr>
        </p:nvSpPr>
        <p:spPr/>
        <p:txBody>
          <a:bodyPr/>
          <a:lstStyle/>
          <a:p>
            <a:endParaRPr lang="es-VE"/>
          </a:p>
        </p:txBody>
      </p:sp>
      <p:sp>
        <p:nvSpPr>
          <p:cNvPr id="9" name="Slide Number Placeholder 8"/>
          <p:cNvSpPr>
            <a:spLocks noGrp="1"/>
          </p:cNvSpPr>
          <p:nvPr>
            <p:ph type="sldNum" sz="quarter" idx="12"/>
          </p:nvPr>
        </p:nvSpPr>
        <p:spPr/>
        <p:txBody>
          <a:bodyPr/>
          <a:lstStyle/>
          <a:p>
            <a:fld id="{C3B9F6D1-BB75-4C42-8773-AF7669819F73}" type="slidenum">
              <a:rPr lang="es-VE" smtClean="0"/>
              <a:t>‹Nº›</a:t>
            </a:fld>
            <a:endParaRPr lang="es-VE"/>
          </a:p>
        </p:txBody>
      </p:sp>
    </p:spTree>
    <p:extLst>
      <p:ext uri="{BB962C8B-B14F-4D97-AF65-F5344CB8AC3E}">
        <p14:creationId xmlns:p14="http://schemas.microsoft.com/office/powerpoint/2010/main" val="1744518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A512587C-0B37-439A-B50E-DAF12896A022}" type="datetimeFigureOut">
              <a:rPr lang="es-VE" smtClean="0"/>
              <a:t>29/10/2021</a:t>
            </a:fld>
            <a:endParaRPr lang="es-VE"/>
          </a:p>
        </p:txBody>
      </p:sp>
      <p:sp>
        <p:nvSpPr>
          <p:cNvPr id="5" name="Footer Placeholder 3"/>
          <p:cNvSpPr>
            <a:spLocks noGrp="1"/>
          </p:cNvSpPr>
          <p:nvPr>
            <p:ph type="ftr" sz="quarter" idx="11"/>
          </p:nvPr>
        </p:nvSpPr>
        <p:spPr/>
        <p:txBody>
          <a:bodyPr/>
          <a:lstStyle/>
          <a:p>
            <a:endParaRPr lang="es-VE"/>
          </a:p>
        </p:txBody>
      </p:sp>
      <p:sp>
        <p:nvSpPr>
          <p:cNvPr id="6" name="Slide Number Placeholder 4"/>
          <p:cNvSpPr>
            <a:spLocks noGrp="1"/>
          </p:cNvSpPr>
          <p:nvPr>
            <p:ph type="sldNum" sz="quarter" idx="12"/>
          </p:nvPr>
        </p:nvSpPr>
        <p:spPr/>
        <p:txBody>
          <a:bodyPr/>
          <a:lstStyle/>
          <a:p>
            <a:fld id="{C3B9F6D1-BB75-4C42-8773-AF7669819F73}" type="slidenum">
              <a:rPr lang="es-VE" smtClean="0"/>
              <a:t>‹Nº›</a:t>
            </a:fld>
            <a:endParaRPr lang="es-VE"/>
          </a:p>
        </p:txBody>
      </p:sp>
    </p:spTree>
    <p:extLst>
      <p:ext uri="{BB962C8B-B14F-4D97-AF65-F5344CB8AC3E}">
        <p14:creationId xmlns:p14="http://schemas.microsoft.com/office/powerpoint/2010/main" val="1711718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512587C-0B37-439A-B50E-DAF12896A022}" type="datetimeFigureOut">
              <a:rPr lang="es-VE" smtClean="0"/>
              <a:t>29/10/2021</a:t>
            </a:fld>
            <a:endParaRPr lang="es-VE"/>
          </a:p>
        </p:txBody>
      </p:sp>
      <p:sp>
        <p:nvSpPr>
          <p:cNvPr id="5" name="Footer Placeholder 2"/>
          <p:cNvSpPr>
            <a:spLocks noGrp="1"/>
          </p:cNvSpPr>
          <p:nvPr>
            <p:ph type="ftr" sz="quarter" idx="11"/>
          </p:nvPr>
        </p:nvSpPr>
        <p:spPr/>
        <p:txBody>
          <a:bodyPr/>
          <a:lstStyle/>
          <a:p>
            <a:endParaRPr lang="es-VE"/>
          </a:p>
        </p:txBody>
      </p:sp>
      <p:sp>
        <p:nvSpPr>
          <p:cNvPr id="6" name="Slide Number Placeholder 3"/>
          <p:cNvSpPr>
            <a:spLocks noGrp="1"/>
          </p:cNvSpPr>
          <p:nvPr>
            <p:ph type="sldNum" sz="quarter" idx="12"/>
          </p:nvPr>
        </p:nvSpPr>
        <p:spPr/>
        <p:txBody>
          <a:bodyPr/>
          <a:lstStyle/>
          <a:p>
            <a:fld id="{C3B9F6D1-BB75-4C42-8773-AF7669819F73}" type="slidenum">
              <a:rPr lang="es-VE" smtClean="0"/>
              <a:t>‹Nº›</a:t>
            </a:fld>
            <a:endParaRPr lang="es-VE"/>
          </a:p>
        </p:txBody>
      </p:sp>
    </p:spTree>
    <p:extLst>
      <p:ext uri="{BB962C8B-B14F-4D97-AF65-F5344CB8AC3E}">
        <p14:creationId xmlns:p14="http://schemas.microsoft.com/office/powerpoint/2010/main" val="32505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A512587C-0B37-439A-B50E-DAF12896A022}" type="datetimeFigureOut">
              <a:rPr lang="es-VE" smtClean="0"/>
              <a:t>29/10/2021</a:t>
            </a:fld>
            <a:endParaRPr lang="es-VE"/>
          </a:p>
        </p:txBody>
      </p:sp>
      <p:sp>
        <p:nvSpPr>
          <p:cNvPr id="5" name="Footer Placeholder 5"/>
          <p:cNvSpPr>
            <a:spLocks noGrp="1"/>
          </p:cNvSpPr>
          <p:nvPr>
            <p:ph type="ftr" sz="quarter" idx="11"/>
          </p:nvPr>
        </p:nvSpPr>
        <p:spPr/>
        <p:txBody>
          <a:bodyPr/>
          <a:lstStyle/>
          <a:p>
            <a:endParaRPr lang="es-VE"/>
          </a:p>
        </p:txBody>
      </p:sp>
      <p:sp>
        <p:nvSpPr>
          <p:cNvPr id="6" name="Slide Number Placeholder 6"/>
          <p:cNvSpPr>
            <a:spLocks noGrp="1"/>
          </p:cNvSpPr>
          <p:nvPr>
            <p:ph type="sldNum" sz="quarter" idx="12"/>
          </p:nvPr>
        </p:nvSpPr>
        <p:spPr/>
        <p:txBody>
          <a:bodyPr/>
          <a:lstStyle/>
          <a:p>
            <a:fld id="{C3B9F6D1-BB75-4C42-8773-AF7669819F73}" type="slidenum">
              <a:rPr lang="es-VE" smtClean="0"/>
              <a:t>‹Nº›</a:t>
            </a:fld>
            <a:endParaRPr lang="es-VE"/>
          </a:p>
        </p:txBody>
      </p:sp>
    </p:spTree>
    <p:extLst>
      <p:ext uri="{BB962C8B-B14F-4D97-AF65-F5344CB8AC3E}">
        <p14:creationId xmlns:p14="http://schemas.microsoft.com/office/powerpoint/2010/main" val="3459128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512587C-0B37-439A-B50E-DAF12896A022}" type="datetimeFigureOut">
              <a:rPr lang="es-VE" smtClean="0"/>
              <a:t>29/10/2021</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C3B9F6D1-BB75-4C42-8773-AF7669819F73}" type="slidenum">
              <a:rPr lang="es-VE" smtClean="0"/>
              <a:t>‹Nº›</a:t>
            </a:fld>
            <a:endParaRPr lang="es-VE"/>
          </a:p>
        </p:txBody>
      </p:sp>
    </p:spTree>
    <p:extLst>
      <p:ext uri="{BB962C8B-B14F-4D97-AF65-F5344CB8AC3E}">
        <p14:creationId xmlns:p14="http://schemas.microsoft.com/office/powerpoint/2010/main" val="1393694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512587C-0B37-439A-B50E-DAF12896A022}" type="datetimeFigureOut">
              <a:rPr lang="es-VE" smtClean="0"/>
              <a:t>29/10/2021</a:t>
            </a:fld>
            <a:endParaRPr lang="es-VE"/>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VE"/>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3B9F6D1-BB75-4C42-8773-AF7669819F73}" type="slidenum">
              <a:rPr lang="es-VE" smtClean="0"/>
              <a:t>‹Nº›</a:t>
            </a:fld>
            <a:endParaRPr lang="es-VE"/>
          </a:p>
        </p:txBody>
      </p:sp>
    </p:spTree>
    <p:extLst>
      <p:ext uri="{BB962C8B-B14F-4D97-AF65-F5344CB8AC3E}">
        <p14:creationId xmlns:p14="http://schemas.microsoft.com/office/powerpoint/2010/main" val="477170195"/>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slide" Target="slide2.xml"/><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6.jp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5.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5.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5.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5.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5.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5.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png"/><Relationship Id="rId5" Type="http://schemas.openxmlformats.org/officeDocument/2006/relationships/slide" Target="slide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0.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0.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0.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slide" Target="slide68.xml"/><Relationship Id="rId3" Type="http://schemas.openxmlformats.org/officeDocument/2006/relationships/slideLayout" Target="../slideLayouts/slideLayout2.xml"/><Relationship Id="rId7" Type="http://schemas.openxmlformats.org/officeDocument/2006/relationships/slide" Target="slide29.xml"/><Relationship Id="rId12" Type="http://schemas.openxmlformats.org/officeDocument/2006/relationships/image" Target="../media/image10.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slide" Target="slide17.xml"/><Relationship Id="rId11" Type="http://schemas.openxmlformats.org/officeDocument/2006/relationships/image" Target="../media/image7.png"/><Relationship Id="rId5" Type="http://schemas.openxmlformats.org/officeDocument/2006/relationships/image" Target="../media/image11.png"/><Relationship Id="rId10" Type="http://schemas.openxmlformats.org/officeDocument/2006/relationships/image" Target="../media/image12.png"/><Relationship Id="rId4" Type="http://schemas.openxmlformats.org/officeDocument/2006/relationships/slide" Target="slide4.xml"/><Relationship Id="rId9" Type="http://schemas.openxmlformats.org/officeDocument/2006/relationships/slide" Target="slide55.xml"/><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0.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0.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22.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0.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23.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0.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0.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25.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0.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26.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0.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0.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png"/><Relationship Id="rId5" Type="http://schemas.openxmlformats.org/officeDocument/2006/relationships/slide" Target="slide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1.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3.png"/><Relationship Id="rId5" Type="http://schemas.openxmlformats.org/officeDocument/2006/relationships/slide" Target="slide2.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1.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31.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1.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32.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1.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33.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1.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34.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1.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35.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1.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36.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1.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37.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1.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38.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1.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39.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1.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5.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1.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png"/><Relationship Id="rId5" Type="http://schemas.openxmlformats.org/officeDocument/2006/relationships/slide" Target="slide2.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8" Type="http://schemas.openxmlformats.org/officeDocument/2006/relationships/slide" Target="slide43.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2.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43.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2.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44.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2.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45.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2.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46.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2.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47.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2.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48.xml.rels><?xml version="1.0" encoding="UTF-8" standalone="yes"?>
<Relationships xmlns="http://schemas.openxmlformats.org/package/2006/relationships"><Relationship Id="rId8" Type="http://schemas.openxmlformats.org/officeDocument/2006/relationships/slide" Target="slide49.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2.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49.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2.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5.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2.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51.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2.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52.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2.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53.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2.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5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png"/><Relationship Id="rId5" Type="http://schemas.openxmlformats.org/officeDocument/2006/relationships/slide" Target="slide2.xml"/><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3.pn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56.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3.pn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57.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3.pn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58.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3.pn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59.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3.pn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5.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3.pn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61.xml.rels><?xml version="1.0" encoding="UTF-8" standalone="yes"?>
<Relationships xmlns="http://schemas.openxmlformats.org/package/2006/relationships"><Relationship Id="rId8" Type="http://schemas.openxmlformats.org/officeDocument/2006/relationships/slide" Target="slide62.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3.pn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62.xml.rels><?xml version="1.0" encoding="UTF-8" standalone="yes"?>
<Relationships xmlns="http://schemas.openxmlformats.org/package/2006/relationships"><Relationship Id="rId8" Type="http://schemas.openxmlformats.org/officeDocument/2006/relationships/slide" Target="slide63.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3.pn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63.xml.rels><?xml version="1.0" encoding="UTF-8" standalone="yes"?>
<Relationships xmlns="http://schemas.openxmlformats.org/package/2006/relationships"><Relationship Id="rId8" Type="http://schemas.openxmlformats.org/officeDocument/2006/relationships/slide" Target="slide64.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3.pn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64.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3.pn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65.xml.rels><?xml version="1.0" encoding="UTF-8" standalone="yes"?>
<Relationships xmlns="http://schemas.openxmlformats.org/package/2006/relationships"><Relationship Id="rId8" Type="http://schemas.openxmlformats.org/officeDocument/2006/relationships/slide" Target="slide66.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3.pn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66.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3.pn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6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png"/><Relationship Id="rId5" Type="http://schemas.openxmlformats.org/officeDocument/2006/relationships/slide" Target="slide2.xml"/><Relationship Id="rId4" Type="http://schemas.openxmlformats.org/officeDocument/2006/relationships/image" Target="../media/image18.png"/></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5.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5.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5.jpg"/><Relationship Id="rId11" Type="http://schemas.openxmlformats.org/officeDocument/2006/relationships/image" Target="../media/image16.png"/><Relationship Id="rId5" Type="http://schemas.openxmlformats.org/officeDocument/2006/relationships/audio" Target="../media/audio2.wav"/><Relationship Id="rId10" Type="http://schemas.openxmlformats.org/officeDocument/2006/relationships/slide" Target="slide2.xml"/><Relationship Id="rId4" Type="http://schemas.openxmlformats.org/officeDocument/2006/relationships/audio" Target="../media/audio1.wav"/><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7071575"/>
          </a:xfrm>
          <a:prstGeom prst="rect">
            <a:avLst/>
          </a:prstGeom>
        </p:spPr>
      </p:pic>
      <p:pic>
        <p:nvPicPr>
          <p:cNvPr id="12" name="Quien quiere ser millonario INICI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11948" y="338686"/>
            <a:ext cx="609600" cy="609600"/>
          </a:xfrm>
          <a:prstGeom prst="rect">
            <a:avLst/>
          </a:prstGeom>
        </p:spPr>
      </p:pic>
      <p:sp>
        <p:nvSpPr>
          <p:cNvPr id="3" name="Rectángulo redondeado 2"/>
          <p:cNvSpPr/>
          <p:nvPr/>
        </p:nvSpPr>
        <p:spPr>
          <a:xfrm>
            <a:off x="7116417" y="5327374"/>
            <a:ext cx="3074505" cy="8878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ángulo redondeado 6"/>
          <p:cNvSpPr/>
          <p:nvPr/>
        </p:nvSpPr>
        <p:spPr>
          <a:xfrm>
            <a:off x="8342243" y="3583173"/>
            <a:ext cx="3074505" cy="8878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 name="Imagen 3">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4536" y="5126471"/>
            <a:ext cx="4977778" cy="1422222"/>
          </a:xfrm>
          <a:prstGeom prst="rect">
            <a:avLst/>
          </a:prstGeom>
        </p:spPr>
      </p:pic>
      <p:pic>
        <p:nvPicPr>
          <p:cNvPr id="5" name="Imagen 4">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3668" y="5074570"/>
            <a:ext cx="4952381" cy="1473016"/>
          </a:xfrm>
          <a:prstGeom prst="rect">
            <a:avLst/>
          </a:prstGeom>
        </p:spPr>
      </p:pic>
      <p:pic>
        <p:nvPicPr>
          <p:cNvPr id="8" name="Imagen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5222" y="254469"/>
            <a:ext cx="2625859" cy="1387633"/>
          </a:xfrm>
          <a:prstGeom prst="rect">
            <a:avLst/>
          </a:prstGeom>
        </p:spPr>
      </p:pic>
    </p:spTree>
    <p:extLst>
      <p:ext uri="{BB962C8B-B14F-4D97-AF65-F5344CB8AC3E}">
        <p14:creationId xmlns:p14="http://schemas.microsoft.com/office/powerpoint/2010/main" val="696704264"/>
      </p:ext>
    </p:extLst>
  </p:cSld>
  <p:clrMapOvr>
    <a:masterClrMapping/>
  </p:clrMapOvr>
  <p:transition spd="slow" advClick="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12"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257285"/>
            <a:ext cx="9594167" cy="369332"/>
          </a:xfrm>
          <a:prstGeom prst="rect">
            <a:avLst/>
          </a:prstGeom>
          <a:noFill/>
        </p:spPr>
        <p:txBody>
          <a:bodyPr wrap="square" rtlCol="0">
            <a:spAutoFit/>
          </a:bodyPr>
          <a:lstStyle/>
          <a:p>
            <a:r>
              <a:rPr lang="es-419" b="1" dirty="0"/>
              <a:t>¿Qué es ordenar?</a:t>
            </a:r>
            <a:endParaRPr lang="es-VE" b="1" dirty="0"/>
          </a:p>
        </p:txBody>
      </p:sp>
      <p:sp>
        <p:nvSpPr>
          <p:cNvPr id="5" name="Rectángulo redondeado A"/>
          <p:cNvSpPr/>
          <p:nvPr/>
        </p:nvSpPr>
        <p:spPr>
          <a:xfrm>
            <a:off x="6904253" y="533559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Ubicar los elementos necesarios</a:t>
            </a:r>
          </a:p>
        </p:txBody>
      </p:sp>
      <p:sp>
        <p:nvSpPr>
          <p:cNvPr id="18" name="Rectángulo redondeado B"/>
          <p:cNvSpPr/>
          <p:nvPr/>
        </p:nvSpPr>
        <p:spPr>
          <a:xfrm>
            <a:off x="1277643" y="6166538"/>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Bronce</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277643" y="5332228"/>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Etiquetar los elementos </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Ubicar los elementos de acuerdo a la frecuencia de su manipulación</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7</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11526656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5" y="4136970"/>
            <a:ext cx="8899704" cy="369332"/>
          </a:xfrm>
          <a:prstGeom prst="rect">
            <a:avLst/>
          </a:prstGeom>
          <a:noFill/>
        </p:spPr>
        <p:txBody>
          <a:bodyPr wrap="square" rtlCol="0">
            <a:spAutoFit/>
          </a:bodyPr>
          <a:lstStyle/>
          <a:p>
            <a:r>
              <a:rPr lang="es-MX" b="1" dirty="0"/>
              <a:t>La metodología permite aumentar los gastos</a:t>
            </a:r>
            <a:endParaRPr lang="es-VE" b="1" dirty="0"/>
          </a:p>
        </p:txBody>
      </p:sp>
      <p:sp>
        <p:nvSpPr>
          <p:cNvPr id="5" name="Rectángulo redondeado A"/>
          <p:cNvSpPr/>
          <p:nvPr/>
        </p:nvSpPr>
        <p:spPr>
          <a:xfrm>
            <a:off x="1236976" y="619655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tiempo y energía</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Falso</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236976" y="5309736"/>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Verdaderos </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Cada presenta una emergencia </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8</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2775306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257285"/>
            <a:ext cx="9594167" cy="369332"/>
          </a:xfrm>
          <a:prstGeom prst="rect">
            <a:avLst/>
          </a:prstGeom>
          <a:noFill/>
        </p:spPr>
        <p:txBody>
          <a:bodyPr wrap="square" rtlCol="0">
            <a:spAutoFit/>
          </a:bodyPr>
          <a:lstStyle/>
          <a:p>
            <a:r>
              <a:rPr lang="es-VE" b="1" dirty="0"/>
              <a:t>¿</a:t>
            </a:r>
            <a:r>
              <a:rPr lang="es-419" b="1" dirty="0"/>
              <a:t>Cómo se puede realizar seguimiento</a:t>
            </a:r>
            <a:r>
              <a:rPr lang="es-VE" b="1" dirty="0"/>
              <a:t>?</a:t>
            </a:r>
          </a:p>
        </p:txBody>
      </p:sp>
      <p:sp>
        <p:nvSpPr>
          <p:cNvPr id="5" name="Rectángulo redondeado A"/>
          <p:cNvSpPr/>
          <p:nvPr/>
        </p:nvSpPr>
        <p:spPr>
          <a:xfrm>
            <a:off x="6906643" y="618283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a:solidFill>
                  <a:schemeClr val="bg1"/>
                </a:solidFill>
              </a:rPr>
              <a:t>Control visual</a:t>
            </a:r>
            <a:endParaRPr lang="es-VE" b="1" dirty="0">
              <a:solidFill>
                <a:schemeClr val="bg1"/>
              </a:solidFill>
            </a:endParaRP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A través de comunicados internos</a:t>
            </a:r>
          </a:p>
          <a:p>
            <a:pPr algn="ctr"/>
            <a:endParaRPr lang="es-VE" b="1" dirty="0">
              <a:solidFill>
                <a:schemeClr val="bg1"/>
              </a:solidFill>
            </a:endParaRP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$50.000</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A través de reportes </a:t>
            </a:r>
          </a:p>
        </p:txBody>
      </p:sp>
      <p:sp>
        <p:nvSpPr>
          <p:cNvPr id="42" name="Rectángulo redondeado B"/>
          <p:cNvSpPr/>
          <p:nvPr/>
        </p:nvSpPr>
        <p:spPr>
          <a:xfrm>
            <a:off x="1300048" y="5332912"/>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De acuerdo a la cantidad de desechos </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9</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32538861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38558" y="4068535"/>
            <a:ext cx="9594167" cy="646331"/>
          </a:xfrm>
          <a:prstGeom prst="rect">
            <a:avLst/>
          </a:prstGeom>
          <a:noFill/>
        </p:spPr>
        <p:txBody>
          <a:bodyPr wrap="square" rtlCol="0">
            <a:spAutoFit/>
          </a:bodyPr>
          <a:lstStyle/>
          <a:p>
            <a:r>
              <a:rPr lang="es-419" b="1" dirty="0"/>
              <a:t> </a:t>
            </a:r>
            <a:r>
              <a:rPr lang="es-VE" b="1" dirty="0"/>
              <a:t>¿</a:t>
            </a:r>
            <a:r>
              <a:rPr lang="es-MX" b="1" dirty="0"/>
              <a:t>Existe en la mente y en la voluntad de las personas y solo la conducta demuestra la presencia, sin embargo</a:t>
            </a:r>
            <a:r>
              <a:rPr lang="es-VE" b="1" dirty="0"/>
              <a:t>?</a:t>
            </a:r>
          </a:p>
        </p:txBody>
      </p:sp>
      <p:sp>
        <p:nvSpPr>
          <p:cNvPr id="5" name="Rectángulo redondeado A"/>
          <p:cNvSpPr/>
          <p:nvPr/>
        </p:nvSpPr>
        <p:spPr>
          <a:xfrm>
            <a:off x="6920291" y="5324295"/>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La disciplina</a:t>
            </a:r>
          </a:p>
        </p:txBody>
      </p:sp>
      <p:sp>
        <p:nvSpPr>
          <p:cNvPr id="18" name="Rectángulo redondeado B"/>
          <p:cNvSpPr/>
          <p:nvPr/>
        </p:nvSpPr>
        <p:spPr>
          <a:xfrm>
            <a:off x="1300048" y="5336316"/>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La estandarización</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$100.000</a:t>
            </a:r>
          </a:p>
          <a:p>
            <a:pPr algn="ctr"/>
            <a:r>
              <a:rPr lang="es-AR" b="1" dirty="0">
                <a:ln w="12700">
                  <a:solidFill>
                    <a:schemeClr val="accent1"/>
                  </a:solidFill>
                  <a:prstDash val="solid"/>
                </a:ln>
                <a:effectLst>
                  <a:outerShdw dist="38100" dir="2640000" algn="bl" rotWithShape="0">
                    <a:schemeClr val="accent1"/>
                  </a:outerShdw>
                </a:effectLst>
              </a:rPr>
              <a:t>$50.000</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La organización</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Clima laboral </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b="1" dirty="0"/>
              <a:t>10</a:t>
            </a:r>
            <a:endParaRPr lang="es-VE" sz="14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22155205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257285"/>
            <a:ext cx="9594167" cy="369332"/>
          </a:xfrm>
          <a:prstGeom prst="rect">
            <a:avLst/>
          </a:prstGeom>
          <a:noFill/>
        </p:spPr>
        <p:txBody>
          <a:bodyPr wrap="square" rtlCol="0">
            <a:spAutoFit/>
          </a:bodyPr>
          <a:lstStyle/>
          <a:p>
            <a:r>
              <a:rPr lang="es-MX" b="1" dirty="0"/>
              <a:t>¿Cuál es el significado de las 5S?</a:t>
            </a:r>
            <a:endParaRPr lang="es-VE" b="1" dirty="0"/>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Clasificar, organizar, limpiar, estandarizar, disciplinar</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Limpiar, organizar, clasificar, disciplinar, estandarizar</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$250.000</a:t>
            </a:r>
          </a:p>
          <a:p>
            <a:pPr algn="ctr"/>
            <a:r>
              <a:rPr lang="es-AR" b="1" dirty="0">
                <a:ln w="12700">
                  <a:solidFill>
                    <a:schemeClr val="accent1"/>
                  </a:solidFill>
                  <a:prstDash val="solid"/>
                </a:ln>
                <a:effectLst>
                  <a:outerShdw dist="38100" dir="2640000" algn="bl" rotWithShape="0">
                    <a:schemeClr val="accent1"/>
                  </a:outerShdw>
                </a:effectLst>
              </a:rPr>
              <a:t>$100.000</a:t>
            </a:r>
          </a:p>
          <a:p>
            <a:pPr algn="ctr"/>
            <a:r>
              <a:rPr lang="es-AR" b="1" dirty="0">
                <a:ln w="12700">
                  <a:solidFill>
                    <a:schemeClr val="accent1"/>
                  </a:solidFill>
                  <a:prstDash val="solid"/>
                </a:ln>
                <a:effectLst>
                  <a:outerShdw dist="38100" dir="2640000" algn="bl" rotWithShape="0">
                    <a:schemeClr val="accent1"/>
                  </a:outerShdw>
                </a:effectLst>
              </a:rPr>
              <a:t>$50.000</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Organizar, clasificar, limpiar, estandarizar, disciplinar</a:t>
            </a:r>
          </a:p>
        </p:txBody>
      </p:sp>
      <p:sp>
        <p:nvSpPr>
          <p:cNvPr id="42" name="Rectángulo redondeado B"/>
          <p:cNvSpPr/>
          <p:nvPr/>
        </p:nvSpPr>
        <p:spPr>
          <a:xfrm>
            <a:off x="6912120"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Clasificar, organizar, limpiar, disciplinar, estandarizar</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b="1" dirty="0"/>
              <a:t>11</a:t>
            </a:r>
            <a:endParaRPr lang="es-VE" sz="14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3327940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3912732"/>
            <a:ext cx="9594167" cy="861774"/>
          </a:xfrm>
          <a:prstGeom prst="rect">
            <a:avLst/>
          </a:prstGeom>
          <a:noFill/>
        </p:spPr>
        <p:txBody>
          <a:bodyPr wrap="square" rtlCol="0">
            <a:spAutoFit/>
          </a:bodyPr>
          <a:lstStyle/>
          <a:p>
            <a:r>
              <a:rPr lang="es-VE" b="1" dirty="0"/>
              <a:t>¿</a:t>
            </a:r>
            <a:r>
              <a:rPr lang="es-MX" b="1" dirty="0"/>
              <a:t>SEITON </a:t>
            </a:r>
            <a:r>
              <a:rPr lang="es-MX" sz="1600" b="1" dirty="0"/>
              <a:t>tenemos que ubicar los elementos necesarios siguiendo la premisa "Un lugar para cada cosa y cada cosa en su lugar". En ese sentido, especifique usted, ¿cuales son los criterios que se debe seguir para el ordenamiento de los materiales?</a:t>
            </a:r>
            <a:r>
              <a:rPr lang="es-VE" sz="1600" b="1" dirty="0"/>
              <a:t>?</a:t>
            </a:r>
            <a:endParaRPr lang="es-VE" b="1" dirty="0"/>
          </a:p>
        </p:txBody>
      </p:sp>
      <p:sp>
        <p:nvSpPr>
          <p:cNvPr id="5" name="Rectángulo redondeado A"/>
          <p:cNvSpPr/>
          <p:nvPr/>
        </p:nvSpPr>
        <p:spPr>
          <a:xfrm>
            <a:off x="1277643" y="533546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Solo b y c son correctas</a:t>
            </a:r>
            <a:endParaRPr lang="es-VE" b="1" dirty="0">
              <a:solidFill>
                <a:schemeClr val="bg1"/>
              </a:solidFill>
            </a:endParaRPr>
          </a:p>
        </p:txBody>
      </p:sp>
      <p:sp>
        <p:nvSpPr>
          <p:cNvPr id="18" name="Rectángulo redondeado B"/>
          <p:cNvSpPr/>
          <p:nvPr/>
        </p:nvSpPr>
        <p:spPr>
          <a:xfrm>
            <a:off x="6784178" y="618291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sz="1600" b="1" dirty="0">
                <a:solidFill>
                  <a:schemeClr val="bg1"/>
                </a:solidFill>
              </a:rPr>
              <a:t>Debemos ubicar todos los elementos dentro de nuestra área de trabajo</a:t>
            </a:r>
            <a:endParaRPr lang="es-VE" sz="1600" b="1" dirty="0">
              <a:solidFill>
                <a:schemeClr val="bg1"/>
              </a:solidFill>
            </a:endParaRP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$500.000</a:t>
            </a:r>
          </a:p>
          <a:p>
            <a:pPr algn="ctr"/>
            <a:r>
              <a:rPr lang="es-AR" b="1" dirty="0">
                <a:ln w="12700">
                  <a:solidFill>
                    <a:schemeClr val="accent1"/>
                  </a:solidFill>
                  <a:prstDash val="solid"/>
                </a:ln>
                <a:effectLst>
                  <a:outerShdw dist="38100" dir="2640000" algn="bl" rotWithShape="0">
                    <a:schemeClr val="accent1"/>
                  </a:outerShdw>
                </a:effectLst>
              </a:rPr>
              <a:t>$250.000</a:t>
            </a:r>
          </a:p>
          <a:p>
            <a:pPr algn="ctr"/>
            <a:r>
              <a:rPr lang="es-AR" b="1" dirty="0">
                <a:ln w="12700">
                  <a:solidFill>
                    <a:schemeClr val="accent1"/>
                  </a:solidFill>
                  <a:prstDash val="solid"/>
                </a:ln>
                <a:effectLst>
                  <a:outerShdw dist="38100" dir="2640000" algn="bl" rotWithShape="0">
                    <a:schemeClr val="accent1"/>
                  </a:outerShdw>
                </a:effectLst>
              </a:rPr>
              <a:t>$100.000</a:t>
            </a:r>
          </a:p>
          <a:p>
            <a:pPr algn="ctr"/>
            <a:r>
              <a:rPr lang="es-AR" b="1" dirty="0">
                <a:ln w="12700">
                  <a:solidFill>
                    <a:schemeClr val="accent1"/>
                  </a:solidFill>
                  <a:prstDash val="solid"/>
                </a:ln>
                <a:effectLst>
                  <a:outerShdw dist="38100" dir="2640000" algn="bl" rotWithShape="0">
                    <a:schemeClr val="accent1"/>
                  </a:outerShdw>
                </a:effectLst>
              </a:rPr>
              <a:t>$50.000</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Debemos ubicar los materiales de acuerdo a la frecuencia de uso.</a:t>
            </a:r>
            <a:endParaRPr lang="es-VE" b="1" dirty="0">
              <a:solidFill>
                <a:schemeClr val="bg1"/>
              </a:solidFill>
            </a:endParaRPr>
          </a:p>
        </p:txBody>
      </p:sp>
      <p:sp>
        <p:nvSpPr>
          <p:cNvPr id="42" name="Rectángulo redondeado B"/>
          <p:cNvSpPr/>
          <p:nvPr/>
        </p:nvSpPr>
        <p:spPr>
          <a:xfrm>
            <a:off x="6764214" y="532898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sz="1300" b="1" dirty="0">
                <a:solidFill>
                  <a:schemeClr val="bg1"/>
                </a:solidFill>
              </a:rPr>
              <a:t>Debemos asignar a los elementos la ubicación más adecuada para que facilite su uso y reposición.</a:t>
            </a:r>
            <a:endParaRPr lang="es-VE" sz="1300" b="1" dirty="0">
              <a:solidFill>
                <a:schemeClr val="bg1"/>
              </a:solidFill>
            </a:endParaRP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b="1" dirty="0"/>
              <a:t>12</a:t>
            </a:r>
            <a:endParaRPr lang="es-VE" sz="14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2943840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9" name="Grupo 8"/>
          <p:cNvGrpSpPr/>
          <p:nvPr/>
        </p:nvGrpSpPr>
        <p:grpSpPr>
          <a:xfrm rot="1013806">
            <a:off x="232016" y="3267981"/>
            <a:ext cx="1928514" cy="1697394"/>
            <a:chOff x="190073" y="-152865"/>
            <a:chExt cx="2325237" cy="2065595"/>
          </a:xfrm>
        </p:grpSpPr>
        <p:pic>
          <p:nvPicPr>
            <p:cNvPr id="10" name="Imagen 9">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11" name="CuadroTexto 10">
              <a:hlinkClick r:id="rId5"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pic>
        <p:nvPicPr>
          <p:cNvPr id="12" name="sonido aplausos y gritos del publico -  Sound applause and shouts of the public (192kbit_AAC)">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631404" y="2608568"/>
            <a:ext cx="609600" cy="609600"/>
          </a:xfrm>
          <a:prstGeom prst="rect">
            <a:avLst/>
          </a:prstGeom>
        </p:spPr>
      </p:pic>
      <p:pic>
        <p:nvPicPr>
          <p:cNvPr id="13" name="Imagen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333522">
            <a:off x="10042578" y="3711507"/>
            <a:ext cx="1931956" cy="1020941"/>
          </a:xfrm>
          <a:prstGeom prst="rect">
            <a:avLst/>
          </a:prstGeom>
        </p:spPr>
      </p:pic>
    </p:spTree>
    <p:extLst>
      <p:ext uri="{BB962C8B-B14F-4D97-AF65-F5344CB8AC3E}">
        <p14:creationId xmlns:p14="http://schemas.microsoft.com/office/powerpoint/2010/main" val="1066810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fractur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51" y="0"/>
            <a:ext cx="12158849" cy="6854103"/>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1738558" y="2047706"/>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40154" y="4257285"/>
            <a:ext cx="9594167" cy="646331"/>
          </a:xfrm>
          <a:prstGeom prst="rect">
            <a:avLst/>
          </a:prstGeom>
          <a:noFill/>
        </p:spPr>
        <p:txBody>
          <a:bodyPr wrap="square" rtlCol="0">
            <a:spAutoFit/>
          </a:bodyPr>
          <a:lstStyle/>
          <a:p>
            <a:r>
              <a:rPr lang="es-MX" b="1" dirty="0"/>
              <a:t>segunda S: SEITON, se deben definir los criterios de orden: seguridad, calidad y eficiencia.</a:t>
            </a:r>
            <a:endParaRPr lang="es-VE" b="1" dirty="0"/>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Verdadero </a:t>
            </a:r>
          </a:p>
        </p:txBody>
      </p:sp>
      <p:sp>
        <p:nvSpPr>
          <p:cNvPr id="18" name="Rectángulo redondeado B"/>
          <p:cNvSpPr/>
          <p:nvPr/>
        </p:nvSpPr>
        <p:spPr>
          <a:xfrm>
            <a:off x="6940932" y="619683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Ninguna de las anteriores</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$0</a:t>
            </a:r>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Solo 2 veces al año </a:t>
            </a:r>
          </a:p>
        </p:txBody>
      </p:sp>
      <p:sp>
        <p:nvSpPr>
          <p:cNvPr id="42" name="Rectángulo redondeado B"/>
          <p:cNvSpPr/>
          <p:nvPr/>
        </p:nvSpPr>
        <p:spPr>
          <a:xfrm>
            <a:off x="6948316" y="531766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Falso </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1</a:t>
            </a:r>
            <a:endParaRPr lang="es-VE" sz="2800" b="1" dirty="0"/>
          </a:p>
        </p:txBody>
      </p:sp>
      <p:pic>
        <p:nvPicPr>
          <p:cNvPr id="44" name="Imagen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28309899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7"/>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37"/>
                                        </p:tgtEl>
                                        <p:attrNameLst>
                                          <p:attrName>fillcolor</p:attrName>
                                        </p:attrNameLst>
                                      </p:cBhvr>
                                      <p:to>
                                        <a:srgbClr val="FF0000"/>
                                      </p:to>
                                    </p:animClr>
                                    <p:set>
                                      <p:cBhvr>
                                        <p:cTn id="27" dur="1000" fill="hold"/>
                                        <p:tgtEl>
                                          <p:spTgt spid="37"/>
                                        </p:tgtEl>
                                        <p:attrNameLst>
                                          <p:attrName>fill.type</p:attrName>
                                        </p:attrNameLst>
                                      </p:cBhvr>
                                      <p:to>
                                        <p:strVal val="solid"/>
                                      </p:to>
                                    </p:set>
                                    <p:set>
                                      <p:cBhvr>
                                        <p:cTn id="28" dur="1000" fill="hold"/>
                                        <p:tgtEl>
                                          <p:spTgt spid="37"/>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29" restart="whenNotActive" fill="hold" evtFilter="cancelBubble" nodeType="interactiveSeq">
                <p:stCondLst>
                  <p:cond evt="onClick" delay="0">
                    <p:tgtEl>
                      <p:spTgt spid="42"/>
                    </p:tgtEl>
                  </p:cond>
                </p:stCondLst>
                <p:endSync evt="end" delay="0">
                  <p:rtn val="all"/>
                </p:endSync>
                <p:childTnLst>
                  <p:par>
                    <p:cTn id="30" fill="hold">
                      <p:stCondLst>
                        <p:cond delay="0"/>
                      </p:stCondLst>
                      <p:childTnLst>
                        <p:par>
                          <p:cTn id="31" fill="hold">
                            <p:stCondLst>
                              <p:cond delay="0"/>
                            </p:stCondLst>
                            <p:childTnLst>
                              <p:par>
                                <p:cTn id="32" presetID="1" presetClass="emph" presetSubtype="2" fill="hold" nodeType="clickEffect">
                                  <p:stCondLst>
                                    <p:cond delay="0"/>
                                  </p:stCondLst>
                                  <p:childTnLst>
                                    <p:animClr clrSpc="rgb" dir="cw">
                                      <p:cBhvr>
                                        <p:cTn id="33" dur="1000" fill="hold"/>
                                        <p:tgtEl>
                                          <p:spTgt spid="42"/>
                                        </p:tgtEl>
                                        <p:attrNameLst>
                                          <p:attrName>fillcolor</p:attrName>
                                        </p:attrNameLst>
                                      </p:cBhvr>
                                      <p:to>
                                        <a:srgbClr val="FF0000"/>
                                      </p:to>
                                    </p:animClr>
                                    <p:set>
                                      <p:cBhvr>
                                        <p:cTn id="34" dur="1000" fill="hold"/>
                                        <p:tgtEl>
                                          <p:spTgt spid="42"/>
                                        </p:tgtEl>
                                        <p:attrNameLst>
                                          <p:attrName>fill.type</p:attrName>
                                        </p:attrNameLst>
                                      </p:cBhvr>
                                      <p:to>
                                        <p:strVal val="solid"/>
                                      </p:to>
                                    </p:set>
                                    <p:set>
                                      <p:cBhvr>
                                        <p:cTn id="35" dur="1000" fill="hold"/>
                                        <p:tgtEl>
                                          <p:spTgt spid="42"/>
                                        </p:tgtEl>
                                        <p:attrNameLst>
                                          <p:attrName>fill.on</p:attrName>
                                        </p:attrNameLst>
                                      </p:cBhvr>
                                      <p:to>
                                        <p:strVal val="true"/>
                                      </p:to>
                                    </p:set>
                                  </p:childTnLst>
                                  <p:subTnLst>
                                    <p:audio>
                                      <p:cMediaNode>
                                        <p:cTn display="0" masterRel="sameClick">
                                          <p:stCondLst>
                                            <p:cond evt="begin" delay="0">
                                              <p:tn val="32"/>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36" restart="whenNotActive" fill="hold" evtFilter="cancelBubble" nodeType="interactiveSeq">
                <p:stCondLst>
                  <p:cond evt="onClick" delay="0">
                    <p:tgtEl>
                      <p:spTgt spid="14"/>
                    </p:tgtEl>
                  </p:cond>
                </p:stCondLst>
                <p:endSync evt="end" delay="0">
                  <p:rtn val="all"/>
                </p:endSync>
                <p:childTnLst>
                  <p:par>
                    <p:cTn id="37" fill="hold">
                      <p:stCondLst>
                        <p:cond delay="0"/>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37"/>
                                        </p:tgtEl>
                                      </p:cBhvr>
                                    </p:animEffect>
                                    <p:set>
                                      <p:cBhvr>
                                        <p:cTn id="41" dur="1" fill="hold">
                                          <p:stCondLst>
                                            <p:cond delay="499"/>
                                          </p:stCondLst>
                                        </p:cTn>
                                        <p:tgtEl>
                                          <p:spTgt spid="37"/>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51" y="0"/>
            <a:ext cx="12158849" cy="6854103"/>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822537" y="2051610"/>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26902" y="3992245"/>
            <a:ext cx="9397875" cy="923330"/>
          </a:xfrm>
          <a:prstGeom prst="rect">
            <a:avLst/>
          </a:prstGeom>
          <a:noFill/>
        </p:spPr>
        <p:txBody>
          <a:bodyPr wrap="square" rtlCol="0">
            <a:spAutoFit/>
          </a:bodyPr>
          <a:lstStyle/>
          <a:p>
            <a:pPr algn="just"/>
            <a:r>
              <a:rPr lang="es-MX" b="1" dirty="0"/>
              <a:t>¿Consiste en establecer el modo en que deben ubicarse e identificarse los materiales necesarios, de manera que sea fácil y rápido encontrarlos, utilizarlos y reponerlos?</a:t>
            </a:r>
            <a:endParaRPr lang="es-VE" b="1" dirty="0"/>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Organizar (</a:t>
            </a:r>
            <a:r>
              <a:rPr lang="es-VE" b="1" dirty="0" err="1">
                <a:solidFill>
                  <a:schemeClr val="bg1"/>
                </a:solidFill>
              </a:rPr>
              <a:t>seiri</a:t>
            </a:r>
            <a:r>
              <a:rPr lang="es-VE" b="1" dirty="0">
                <a:solidFill>
                  <a:schemeClr val="bg1"/>
                </a:solidFill>
              </a:rPr>
              <a:t>) </a:t>
            </a:r>
          </a:p>
        </p:txBody>
      </p:sp>
      <p:sp>
        <p:nvSpPr>
          <p:cNvPr id="18" name="Rectángulo redondeado B"/>
          <p:cNvSpPr/>
          <p:nvPr/>
        </p:nvSpPr>
        <p:spPr>
          <a:xfrm>
            <a:off x="1269565" y="618277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Limpieza (</a:t>
            </a:r>
            <a:r>
              <a:rPr lang="es-VE" b="1" dirty="0" err="1">
                <a:solidFill>
                  <a:schemeClr val="bg1"/>
                </a:solidFill>
              </a:rPr>
              <a:t>seiso</a:t>
            </a:r>
            <a:r>
              <a:rPr lang="es-VE" b="1" dirty="0">
                <a:solidFill>
                  <a:schemeClr val="bg1"/>
                </a:solidFill>
              </a:rPr>
              <a:t>)</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6" name="Elipse 35"/>
          <p:cNvSpPr/>
          <p:nvPr/>
        </p:nvSpPr>
        <p:spPr>
          <a:xfrm>
            <a:off x="2387450" y="2051609"/>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Pista</a:t>
            </a:r>
            <a:endParaRPr lang="es-VE" dirty="0"/>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37" name="Rectángulo redondeado B"/>
          <p:cNvSpPr/>
          <p:nvPr/>
        </p:nvSpPr>
        <p:spPr>
          <a:xfrm>
            <a:off x="6920291" y="533520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err="1">
                <a:solidFill>
                  <a:schemeClr val="bg1"/>
                </a:solidFill>
              </a:rPr>
              <a:t>Seito</a:t>
            </a:r>
            <a:r>
              <a:rPr lang="es-VE" b="1" dirty="0">
                <a:solidFill>
                  <a:schemeClr val="bg1"/>
                </a:solidFill>
              </a:rPr>
              <a:t> (ordenar) </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5s </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2</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39623115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7"/>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37"/>
                                        </p:tgtEl>
                                        <p:attrNameLst>
                                          <p:attrName>fillcolor</p:attrName>
                                        </p:attrNameLst>
                                      </p:cBhvr>
                                      <p:to>
                                        <a:srgbClr val="FF0000"/>
                                      </p:to>
                                    </p:animClr>
                                    <p:set>
                                      <p:cBhvr>
                                        <p:cTn id="27" dur="1000" fill="hold"/>
                                        <p:tgtEl>
                                          <p:spTgt spid="37"/>
                                        </p:tgtEl>
                                        <p:attrNameLst>
                                          <p:attrName>fill.type</p:attrName>
                                        </p:attrNameLst>
                                      </p:cBhvr>
                                      <p:to>
                                        <p:strVal val="solid"/>
                                      </p:to>
                                    </p:set>
                                    <p:set>
                                      <p:cBhvr>
                                        <p:cTn id="28" dur="1000" fill="hold"/>
                                        <p:tgtEl>
                                          <p:spTgt spid="37"/>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29" restart="whenNotActive" fill="hold" evtFilter="cancelBubble" nodeType="interactiveSeq">
                <p:stCondLst>
                  <p:cond evt="onClick" delay="0">
                    <p:tgtEl>
                      <p:spTgt spid="42"/>
                    </p:tgtEl>
                  </p:cond>
                </p:stCondLst>
                <p:endSync evt="end" delay="0">
                  <p:rtn val="all"/>
                </p:endSync>
                <p:childTnLst>
                  <p:par>
                    <p:cTn id="30" fill="hold">
                      <p:stCondLst>
                        <p:cond delay="0"/>
                      </p:stCondLst>
                      <p:childTnLst>
                        <p:par>
                          <p:cTn id="31" fill="hold">
                            <p:stCondLst>
                              <p:cond delay="0"/>
                            </p:stCondLst>
                            <p:childTnLst>
                              <p:par>
                                <p:cTn id="32" presetID="1" presetClass="emph" presetSubtype="2" fill="hold" nodeType="clickEffect">
                                  <p:stCondLst>
                                    <p:cond delay="0"/>
                                  </p:stCondLst>
                                  <p:childTnLst>
                                    <p:animClr clrSpc="rgb" dir="cw">
                                      <p:cBhvr>
                                        <p:cTn id="33" dur="1000" fill="hold"/>
                                        <p:tgtEl>
                                          <p:spTgt spid="42"/>
                                        </p:tgtEl>
                                        <p:attrNameLst>
                                          <p:attrName>fillcolor</p:attrName>
                                        </p:attrNameLst>
                                      </p:cBhvr>
                                      <p:to>
                                        <a:srgbClr val="FF0000"/>
                                      </p:to>
                                    </p:animClr>
                                    <p:set>
                                      <p:cBhvr>
                                        <p:cTn id="34" dur="1000" fill="hold"/>
                                        <p:tgtEl>
                                          <p:spTgt spid="42"/>
                                        </p:tgtEl>
                                        <p:attrNameLst>
                                          <p:attrName>fill.type</p:attrName>
                                        </p:attrNameLst>
                                      </p:cBhvr>
                                      <p:to>
                                        <p:strVal val="solid"/>
                                      </p:to>
                                    </p:set>
                                    <p:set>
                                      <p:cBhvr>
                                        <p:cTn id="35" dur="1000" fill="hold"/>
                                        <p:tgtEl>
                                          <p:spTgt spid="42"/>
                                        </p:tgtEl>
                                        <p:attrNameLst>
                                          <p:attrName>fill.on</p:attrName>
                                        </p:attrNameLst>
                                      </p:cBhvr>
                                      <p:to>
                                        <p:strVal val="true"/>
                                      </p:to>
                                    </p:set>
                                  </p:childTnLst>
                                  <p:subTnLst>
                                    <p:audio>
                                      <p:cMediaNode>
                                        <p:cTn display="0" masterRel="sameClick">
                                          <p:stCondLst>
                                            <p:cond evt="begin" delay="0">
                                              <p:tn val="32"/>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36" restart="whenNotActive" fill="hold" evtFilter="cancelBubble" nodeType="interactiveSeq">
                <p:stCondLst>
                  <p:cond evt="onClick" delay="0">
                    <p:tgtEl>
                      <p:spTgt spid="14"/>
                    </p:tgtEl>
                  </p:cond>
                </p:stCondLst>
                <p:endSync evt="end" delay="0">
                  <p:rtn val="all"/>
                </p:endSync>
                <p:childTnLst>
                  <p:par>
                    <p:cTn id="37" fill="hold">
                      <p:stCondLst>
                        <p:cond delay="0"/>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37"/>
                                        </p:tgtEl>
                                      </p:cBhvr>
                                    </p:animEffect>
                                    <p:set>
                                      <p:cBhvr>
                                        <p:cTn id="41" dur="1" fill="hold">
                                          <p:stCondLst>
                                            <p:cond delay="499"/>
                                          </p:stCondLst>
                                        </p:cTn>
                                        <p:tgtEl>
                                          <p:spTgt spid="37"/>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n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51" y="0"/>
            <a:ext cx="12158849" cy="6854103"/>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1607820" y="2060037"/>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40154" y="4257285"/>
            <a:ext cx="9594167" cy="369332"/>
          </a:xfrm>
          <a:prstGeom prst="rect">
            <a:avLst/>
          </a:prstGeom>
          <a:noFill/>
        </p:spPr>
        <p:txBody>
          <a:bodyPr wrap="square" rtlCol="0">
            <a:spAutoFit/>
          </a:bodyPr>
          <a:lstStyle/>
          <a:p>
            <a:r>
              <a:rPr lang="es-VE" b="1" dirty="0"/>
              <a:t>¿</a:t>
            </a:r>
            <a:r>
              <a:rPr lang="es-419" b="1" dirty="0"/>
              <a:t>Por qué la metodología se llama las 5s</a:t>
            </a:r>
            <a:r>
              <a:rPr lang="es-VE" b="1" dirty="0"/>
              <a:t>?</a:t>
            </a:r>
          </a:p>
        </p:txBody>
      </p:sp>
      <p:sp>
        <p:nvSpPr>
          <p:cNvPr id="5" name="Rectángulo redondeado A"/>
          <p:cNvSpPr/>
          <p:nvPr/>
        </p:nvSpPr>
        <p:spPr>
          <a:xfrm>
            <a:off x="6838770" y="6170442"/>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Cinco palabras japonesas</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Cinco palabras en chinas </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53230" y="-26799"/>
            <a:ext cx="1602246" cy="1697394"/>
          </a:xfrm>
          <a:prstGeom prst="rect">
            <a:avLst/>
          </a:prstGeom>
        </p:spPr>
      </p:pic>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Por los 5 fundamentos de la calidad</a:t>
            </a:r>
          </a:p>
        </p:txBody>
      </p:sp>
      <p:sp>
        <p:nvSpPr>
          <p:cNvPr id="42" name="Rectángulo redondeado B"/>
          <p:cNvSpPr/>
          <p:nvPr/>
        </p:nvSpPr>
        <p:spPr>
          <a:xfrm>
            <a:off x="1264272" y="5330394"/>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Por la espina de pescado</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3</a:t>
            </a:r>
            <a:endParaRPr lang="es-VE" sz="2800" b="1" dirty="0"/>
          </a:p>
        </p:txBody>
      </p:sp>
      <p:sp>
        <p:nvSpPr>
          <p:cNvPr id="33" name="CuadroTexto 32">
            <a:hlinkClick r:id="rId8" action="ppaction://hlinksldjump"/>
          </p:cNvPr>
          <p:cNvSpPr txBox="1"/>
          <p:nvPr/>
        </p:nvSpPr>
        <p:spPr>
          <a:xfrm>
            <a:off x="10638886" y="582010"/>
            <a:ext cx="1807872" cy="369332"/>
          </a:xfrm>
          <a:prstGeom prst="rect">
            <a:avLst/>
          </a:prstGeom>
          <a:noFill/>
        </p:spPr>
        <p:txBody>
          <a:bodyPr wrap="square" rtlCol="0">
            <a:spAutoFit/>
          </a:bodyPr>
          <a:lstStyle/>
          <a:p>
            <a:r>
              <a:rPr lang="es-AR" b="1" dirty="0">
                <a:solidFill>
                  <a:schemeClr val="bg1"/>
                </a:solidFill>
              </a:rPr>
              <a:t>Siguiente</a:t>
            </a:r>
          </a:p>
        </p:txBody>
      </p:sp>
      <p:pic>
        <p:nvPicPr>
          <p:cNvPr id="34" name="Imagen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756958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7"/>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37"/>
                                        </p:tgtEl>
                                        <p:attrNameLst>
                                          <p:attrName>fillcolor</p:attrName>
                                        </p:attrNameLst>
                                      </p:cBhvr>
                                      <p:to>
                                        <a:srgbClr val="FF0000"/>
                                      </p:to>
                                    </p:animClr>
                                    <p:set>
                                      <p:cBhvr>
                                        <p:cTn id="27" dur="1000" fill="hold"/>
                                        <p:tgtEl>
                                          <p:spTgt spid="37"/>
                                        </p:tgtEl>
                                        <p:attrNameLst>
                                          <p:attrName>fill.type</p:attrName>
                                        </p:attrNameLst>
                                      </p:cBhvr>
                                      <p:to>
                                        <p:strVal val="solid"/>
                                      </p:to>
                                    </p:set>
                                    <p:set>
                                      <p:cBhvr>
                                        <p:cTn id="28" dur="1000" fill="hold"/>
                                        <p:tgtEl>
                                          <p:spTgt spid="37"/>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29" restart="whenNotActive" fill="hold" evtFilter="cancelBubble" nodeType="interactiveSeq">
                <p:stCondLst>
                  <p:cond evt="onClick" delay="0">
                    <p:tgtEl>
                      <p:spTgt spid="42"/>
                    </p:tgtEl>
                  </p:cond>
                </p:stCondLst>
                <p:endSync evt="end" delay="0">
                  <p:rtn val="all"/>
                </p:endSync>
                <p:childTnLst>
                  <p:par>
                    <p:cTn id="30" fill="hold">
                      <p:stCondLst>
                        <p:cond delay="0"/>
                      </p:stCondLst>
                      <p:childTnLst>
                        <p:par>
                          <p:cTn id="31" fill="hold">
                            <p:stCondLst>
                              <p:cond delay="0"/>
                            </p:stCondLst>
                            <p:childTnLst>
                              <p:par>
                                <p:cTn id="32" presetID="1" presetClass="emph" presetSubtype="2" fill="hold" nodeType="clickEffect">
                                  <p:stCondLst>
                                    <p:cond delay="0"/>
                                  </p:stCondLst>
                                  <p:childTnLst>
                                    <p:animClr clrSpc="rgb" dir="cw">
                                      <p:cBhvr>
                                        <p:cTn id="33" dur="1000" fill="hold"/>
                                        <p:tgtEl>
                                          <p:spTgt spid="42"/>
                                        </p:tgtEl>
                                        <p:attrNameLst>
                                          <p:attrName>fillcolor</p:attrName>
                                        </p:attrNameLst>
                                      </p:cBhvr>
                                      <p:to>
                                        <a:srgbClr val="FF0000"/>
                                      </p:to>
                                    </p:animClr>
                                    <p:set>
                                      <p:cBhvr>
                                        <p:cTn id="34" dur="1000" fill="hold"/>
                                        <p:tgtEl>
                                          <p:spTgt spid="42"/>
                                        </p:tgtEl>
                                        <p:attrNameLst>
                                          <p:attrName>fill.type</p:attrName>
                                        </p:attrNameLst>
                                      </p:cBhvr>
                                      <p:to>
                                        <p:strVal val="solid"/>
                                      </p:to>
                                    </p:set>
                                    <p:set>
                                      <p:cBhvr>
                                        <p:cTn id="35" dur="1000" fill="hold"/>
                                        <p:tgtEl>
                                          <p:spTgt spid="42"/>
                                        </p:tgtEl>
                                        <p:attrNameLst>
                                          <p:attrName>fill.on</p:attrName>
                                        </p:attrNameLst>
                                      </p:cBhvr>
                                      <p:to>
                                        <p:strVal val="true"/>
                                      </p:to>
                                    </p:set>
                                  </p:childTnLst>
                                  <p:subTnLst>
                                    <p:audio>
                                      <p:cMediaNode>
                                        <p:cTn display="0" masterRel="sameClick">
                                          <p:stCondLst>
                                            <p:cond evt="begin" delay="0">
                                              <p:tn val="32"/>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36" restart="whenNotActive" fill="hold" evtFilter="cancelBubble" nodeType="interactiveSeq">
                <p:stCondLst>
                  <p:cond evt="onClick" delay="0">
                    <p:tgtEl>
                      <p:spTgt spid="14"/>
                    </p:tgtEl>
                  </p:cond>
                </p:stCondLst>
                <p:endSync evt="end" delay="0">
                  <p:rtn val="all"/>
                </p:endSync>
                <p:childTnLst>
                  <p:par>
                    <p:cTn id="37" fill="hold">
                      <p:stCondLst>
                        <p:cond delay="0"/>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37"/>
                                        </p:tgtEl>
                                      </p:cBhvr>
                                    </p:animEffect>
                                    <p:set>
                                      <p:cBhvr>
                                        <p:cTn id="41" dur="1" fill="hold">
                                          <p:stCondLst>
                                            <p:cond delay="499"/>
                                          </p:stCondLst>
                                        </p:cTn>
                                        <p:tgtEl>
                                          <p:spTgt spid="37"/>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86223">
            <a:off x="5862016" y="556489"/>
            <a:ext cx="2055967" cy="1967007"/>
          </a:xfrm>
          <a:prstGeom prst="rect">
            <a:avLst/>
          </a:prstGeom>
        </p:spPr>
      </p:pic>
      <p:sp>
        <p:nvSpPr>
          <p:cNvPr id="9" name="CuadroTexto 8"/>
          <p:cNvSpPr txBox="1"/>
          <p:nvPr/>
        </p:nvSpPr>
        <p:spPr>
          <a:xfrm>
            <a:off x="8451113" y="1411644"/>
            <a:ext cx="597408" cy="584775"/>
          </a:xfrm>
          <a:prstGeom prst="rect">
            <a:avLst/>
          </a:prstGeom>
          <a:noFill/>
        </p:spPr>
        <p:txBody>
          <a:bodyPr wrap="square" rtlCol="0">
            <a:spAutoFit/>
          </a:bodyPr>
          <a:lstStyle/>
          <a:p>
            <a:r>
              <a:rPr lang="es-AR" sz="3200" b="1" dirty="0"/>
              <a:t>2.</a:t>
            </a:r>
            <a:endParaRPr lang="es-AR" dirty="0"/>
          </a:p>
        </p:txBody>
      </p:sp>
      <p:sp>
        <p:nvSpPr>
          <p:cNvPr id="15" name="CuadroTexto 14"/>
          <p:cNvSpPr txBox="1"/>
          <p:nvPr/>
        </p:nvSpPr>
        <p:spPr>
          <a:xfrm>
            <a:off x="5515801" y="1010653"/>
            <a:ext cx="740208" cy="584775"/>
          </a:xfrm>
          <a:prstGeom prst="rect">
            <a:avLst/>
          </a:prstGeom>
          <a:noFill/>
        </p:spPr>
        <p:txBody>
          <a:bodyPr wrap="square" rtlCol="0">
            <a:spAutoFit/>
          </a:bodyPr>
          <a:lstStyle/>
          <a:p>
            <a:r>
              <a:rPr lang="es-AR" sz="3200" b="1" dirty="0"/>
              <a:t>1.</a:t>
            </a:r>
            <a:endParaRPr lang="es-AR" dirty="0"/>
          </a:p>
        </p:txBody>
      </p:sp>
      <p:sp>
        <p:nvSpPr>
          <p:cNvPr id="16" name="CuadroTexto 15"/>
          <p:cNvSpPr txBox="1"/>
          <p:nvPr/>
        </p:nvSpPr>
        <p:spPr>
          <a:xfrm>
            <a:off x="6740629" y="3027640"/>
            <a:ext cx="597408" cy="584775"/>
          </a:xfrm>
          <a:prstGeom prst="rect">
            <a:avLst/>
          </a:prstGeom>
          <a:noFill/>
        </p:spPr>
        <p:txBody>
          <a:bodyPr wrap="square" rtlCol="0">
            <a:spAutoFit/>
          </a:bodyPr>
          <a:lstStyle/>
          <a:p>
            <a:r>
              <a:rPr lang="es-AR" sz="3200" b="1" dirty="0"/>
              <a:t>3.</a:t>
            </a:r>
            <a:endParaRPr lang="es-AR" dirty="0"/>
          </a:p>
        </p:txBody>
      </p:sp>
      <p:sp>
        <p:nvSpPr>
          <p:cNvPr id="17" name="CuadroTexto 16"/>
          <p:cNvSpPr txBox="1"/>
          <p:nvPr/>
        </p:nvSpPr>
        <p:spPr>
          <a:xfrm>
            <a:off x="5217097" y="4747846"/>
            <a:ext cx="597408" cy="584775"/>
          </a:xfrm>
          <a:prstGeom prst="rect">
            <a:avLst/>
          </a:prstGeom>
          <a:noFill/>
        </p:spPr>
        <p:txBody>
          <a:bodyPr wrap="square" rtlCol="0">
            <a:spAutoFit/>
          </a:bodyPr>
          <a:lstStyle/>
          <a:p>
            <a:r>
              <a:rPr lang="es-AR" sz="3200" b="1" dirty="0"/>
              <a:t>4.</a:t>
            </a:r>
            <a:endParaRPr lang="es-AR" dirty="0"/>
          </a:p>
        </p:txBody>
      </p:sp>
      <p:sp>
        <p:nvSpPr>
          <p:cNvPr id="18" name="CuadroTexto 17"/>
          <p:cNvSpPr txBox="1"/>
          <p:nvPr/>
        </p:nvSpPr>
        <p:spPr>
          <a:xfrm>
            <a:off x="8297428" y="4633325"/>
            <a:ext cx="597408" cy="584775"/>
          </a:xfrm>
          <a:prstGeom prst="rect">
            <a:avLst/>
          </a:prstGeom>
          <a:noFill/>
        </p:spPr>
        <p:txBody>
          <a:bodyPr wrap="square" rtlCol="0">
            <a:spAutoFit/>
          </a:bodyPr>
          <a:lstStyle/>
          <a:p>
            <a:r>
              <a:rPr lang="es-AR" sz="3200" b="1" dirty="0"/>
              <a:t>5.</a:t>
            </a:r>
            <a:endParaRPr lang="es-AR" dirty="0"/>
          </a:p>
        </p:txBody>
      </p:sp>
      <p:pic>
        <p:nvPicPr>
          <p:cNvPr id="33" name="Imagen 32">
            <a:hlinkClick r:id="rId6"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909663">
            <a:off x="8771649" y="944486"/>
            <a:ext cx="2055967" cy="1967007"/>
          </a:xfrm>
          <a:prstGeom prst="rect">
            <a:avLst/>
          </a:prstGeom>
        </p:spPr>
      </p:pic>
      <p:pic>
        <p:nvPicPr>
          <p:cNvPr id="34" name="Imagen 33">
            <a:hlinkClick r:id="rId7"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21790">
            <a:off x="7126760" y="2487623"/>
            <a:ext cx="2055967" cy="1967007"/>
          </a:xfrm>
          <a:prstGeom prst="rect">
            <a:avLst/>
          </a:prstGeom>
        </p:spPr>
      </p:pic>
      <p:pic>
        <p:nvPicPr>
          <p:cNvPr id="35" name="Imagen 34">
            <a:hlinkClick r:id="rId8"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909663">
            <a:off x="5502550" y="3994175"/>
            <a:ext cx="2055967" cy="1967007"/>
          </a:xfrm>
          <a:prstGeom prst="rect">
            <a:avLst/>
          </a:prstGeom>
        </p:spPr>
      </p:pic>
      <p:pic>
        <p:nvPicPr>
          <p:cNvPr id="36" name="Imagen 35">
            <a:hlinkClick r:id="rId9"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909663">
            <a:off x="8656474" y="4029006"/>
            <a:ext cx="2055967" cy="1967007"/>
          </a:xfrm>
          <a:prstGeom prst="rect">
            <a:avLst/>
          </a:prstGeom>
        </p:spPr>
      </p:pic>
      <p:pic>
        <p:nvPicPr>
          <p:cNvPr id="37" name="Imagen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1120" y="538512"/>
            <a:ext cx="5573873" cy="5678189"/>
          </a:xfrm>
          <a:prstGeom prst="rect">
            <a:avLst/>
          </a:prstGeom>
        </p:spPr>
      </p:pic>
      <p:sp>
        <p:nvSpPr>
          <p:cNvPr id="22" name="CuadroTexto 21"/>
          <p:cNvSpPr txBox="1"/>
          <p:nvPr/>
        </p:nvSpPr>
        <p:spPr>
          <a:xfrm>
            <a:off x="938463" y="2471382"/>
            <a:ext cx="3990734" cy="1569660"/>
          </a:xfrm>
          <a:prstGeom prst="rect">
            <a:avLst/>
          </a:prstGeom>
          <a:noFill/>
          <a:ln>
            <a:noFill/>
          </a:ln>
        </p:spPr>
        <p:txBody>
          <a:bodyPr wrap="square" rtlCol="0">
            <a:spAutoFit/>
          </a:bodyPr>
          <a:lstStyle/>
          <a:p>
            <a:pPr algn="ctr"/>
            <a:r>
              <a:rPr lang="es-AR" sz="3200" b="1" dirty="0">
                <a:ln w="22225">
                  <a:solidFill>
                    <a:schemeClr val="accent2"/>
                  </a:solidFill>
                  <a:prstDash val="solid"/>
                </a:ln>
                <a:solidFill>
                  <a:schemeClr val="bg1">
                    <a:lumMod val="95000"/>
                    <a:lumOff val="5000"/>
                  </a:schemeClr>
                </a:solidFill>
              </a:rPr>
              <a:t>Selecciona un logo para empezar a  jugar..</a:t>
            </a:r>
          </a:p>
        </p:txBody>
      </p:sp>
      <p:pic>
        <p:nvPicPr>
          <p:cNvPr id="14" name="Quien quiere ser millonario INICI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318052" y="168966"/>
            <a:ext cx="609600" cy="609600"/>
          </a:xfrm>
          <a:prstGeom prst="rect">
            <a:avLst/>
          </a:prstGeom>
        </p:spPr>
      </p:pic>
      <p:pic>
        <p:nvPicPr>
          <p:cNvPr id="19" name="Imagen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8020" y="5452648"/>
            <a:ext cx="2625859" cy="1387633"/>
          </a:xfrm>
          <a:prstGeom prst="rect">
            <a:avLst/>
          </a:prstGeom>
        </p:spPr>
      </p:pic>
      <p:grpSp>
        <p:nvGrpSpPr>
          <p:cNvPr id="20" name="Grupo 19"/>
          <p:cNvGrpSpPr/>
          <p:nvPr/>
        </p:nvGrpSpPr>
        <p:grpSpPr>
          <a:xfrm>
            <a:off x="10426879" y="5368004"/>
            <a:ext cx="1722353" cy="1697394"/>
            <a:chOff x="10126459" y="-63354"/>
            <a:chExt cx="2076665" cy="2065595"/>
          </a:xfrm>
        </p:grpSpPr>
        <p:pic>
          <p:nvPicPr>
            <p:cNvPr id="21" name="Imagen 20">
              <a:hlinkClick r:id="rId13" action="ppaction://hlinksldjump"/>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3" name="CuadroTexto 22">
              <a:hlinkClick r:id="rId13" action="ppaction://hlinksldjump"/>
            </p:cNvPr>
            <p:cNvSpPr txBox="1"/>
            <p:nvPr/>
          </p:nvSpPr>
          <p:spPr>
            <a:xfrm>
              <a:off x="10424741" y="686239"/>
              <a:ext cx="1778383" cy="449448"/>
            </a:xfrm>
            <a:prstGeom prst="rect">
              <a:avLst/>
            </a:prstGeom>
            <a:noFill/>
          </p:spPr>
          <p:txBody>
            <a:bodyPr wrap="square" rtlCol="0">
              <a:spAutoFit/>
            </a:bodyPr>
            <a:lstStyle/>
            <a:p>
              <a:r>
                <a:rPr lang="es-AR" b="1" dirty="0">
                  <a:solidFill>
                    <a:schemeClr val="bg1"/>
                  </a:solidFill>
                </a:rPr>
                <a:t>Finalizar</a:t>
              </a:r>
            </a:p>
          </p:txBody>
        </p:sp>
      </p:grpSp>
    </p:spTree>
    <p:extLst>
      <p:ext uri="{BB962C8B-B14F-4D97-AF65-F5344CB8AC3E}">
        <p14:creationId xmlns:p14="http://schemas.microsoft.com/office/powerpoint/2010/main" val="3989826133"/>
      </p:ext>
    </p:extLst>
  </p:cSld>
  <p:clrMapOvr>
    <a:masterClrMapping/>
  </p:clrMapOvr>
  <mc:AlternateContent xmlns:mc="http://schemas.openxmlformats.org/markup-compatibility/2006" xmlns:p14="http://schemas.microsoft.com/office/powerpoint/2010/main">
    <mc:Choice Requires="p14">
      <p:transition spd="slow" p14:dur="2000" advClick="0">
        <p14:ferris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1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1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51" y="0"/>
            <a:ext cx="12158849" cy="6854103"/>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1615732" y="2072784"/>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38558" y="4099733"/>
            <a:ext cx="9594167" cy="646331"/>
          </a:xfrm>
          <a:prstGeom prst="rect">
            <a:avLst/>
          </a:prstGeom>
          <a:noFill/>
        </p:spPr>
        <p:txBody>
          <a:bodyPr wrap="square" rtlCol="0">
            <a:spAutoFit/>
          </a:bodyPr>
          <a:lstStyle/>
          <a:p>
            <a:r>
              <a:rPr lang="es-VE" b="1" dirty="0"/>
              <a:t>¿</a:t>
            </a:r>
            <a:r>
              <a:rPr lang="es-MX" b="1" dirty="0"/>
              <a:t>Consiste en distinguir fácilmente una situación normal de otra que no lo es, mediante una norma visible para todos a través de dispositivos y soportes visuales?</a:t>
            </a:r>
            <a:endParaRPr lang="es-VE" b="1" dirty="0"/>
          </a:p>
        </p:txBody>
      </p:sp>
      <p:sp>
        <p:nvSpPr>
          <p:cNvPr id="5" name="Rectángulo redondeado A"/>
          <p:cNvSpPr/>
          <p:nvPr/>
        </p:nvSpPr>
        <p:spPr>
          <a:xfrm>
            <a:off x="1195755" y="6175394"/>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Control visual</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Disciplina y hábito</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37" name="Rectángulo redondeado B"/>
          <p:cNvSpPr/>
          <p:nvPr/>
        </p:nvSpPr>
        <p:spPr>
          <a:xfrm>
            <a:off x="6906643" y="6169535"/>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Ninguna de la anteriores </a:t>
            </a:r>
          </a:p>
        </p:txBody>
      </p:sp>
      <p:sp>
        <p:nvSpPr>
          <p:cNvPr id="42" name="Rectángulo redondeado B"/>
          <p:cNvSpPr/>
          <p:nvPr/>
        </p:nvSpPr>
        <p:spPr>
          <a:xfrm>
            <a:off x="1195755" y="53312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Organización</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4</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21291801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7"/>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37"/>
                                        </p:tgtEl>
                                        <p:attrNameLst>
                                          <p:attrName>fillcolor</p:attrName>
                                        </p:attrNameLst>
                                      </p:cBhvr>
                                      <p:to>
                                        <a:srgbClr val="FF0000"/>
                                      </p:to>
                                    </p:animClr>
                                    <p:set>
                                      <p:cBhvr>
                                        <p:cTn id="27" dur="1000" fill="hold"/>
                                        <p:tgtEl>
                                          <p:spTgt spid="37"/>
                                        </p:tgtEl>
                                        <p:attrNameLst>
                                          <p:attrName>fill.type</p:attrName>
                                        </p:attrNameLst>
                                      </p:cBhvr>
                                      <p:to>
                                        <p:strVal val="solid"/>
                                      </p:to>
                                    </p:set>
                                    <p:set>
                                      <p:cBhvr>
                                        <p:cTn id="28" dur="1000" fill="hold"/>
                                        <p:tgtEl>
                                          <p:spTgt spid="37"/>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29" restart="whenNotActive" fill="hold" evtFilter="cancelBubble" nodeType="interactiveSeq">
                <p:stCondLst>
                  <p:cond evt="onClick" delay="0">
                    <p:tgtEl>
                      <p:spTgt spid="42"/>
                    </p:tgtEl>
                  </p:cond>
                </p:stCondLst>
                <p:endSync evt="end" delay="0">
                  <p:rtn val="all"/>
                </p:endSync>
                <p:childTnLst>
                  <p:par>
                    <p:cTn id="30" fill="hold">
                      <p:stCondLst>
                        <p:cond delay="0"/>
                      </p:stCondLst>
                      <p:childTnLst>
                        <p:par>
                          <p:cTn id="31" fill="hold">
                            <p:stCondLst>
                              <p:cond delay="0"/>
                            </p:stCondLst>
                            <p:childTnLst>
                              <p:par>
                                <p:cTn id="32" presetID="1" presetClass="emph" presetSubtype="2" fill="hold" nodeType="clickEffect">
                                  <p:stCondLst>
                                    <p:cond delay="0"/>
                                  </p:stCondLst>
                                  <p:childTnLst>
                                    <p:animClr clrSpc="rgb" dir="cw">
                                      <p:cBhvr>
                                        <p:cTn id="33" dur="1000" fill="hold"/>
                                        <p:tgtEl>
                                          <p:spTgt spid="42"/>
                                        </p:tgtEl>
                                        <p:attrNameLst>
                                          <p:attrName>fillcolor</p:attrName>
                                        </p:attrNameLst>
                                      </p:cBhvr>
                                      <p:to>
                                        <a:srgbClr val="FF0000"/>
                                      </p:to>
                                    </p:animClr>
                                    <p:set>
                                      <p:cBhvr>
                                        <p:cTn id="34" dur="1000" fill="hold"/>
                                        <p:tgtEl>
                                          <p:spTgt spid="42"/>
                                        </p:tgtEl>
                                        <p:attrNameLst>
                                          <p:attrName>fill.type</p:attrName>
                                        </p:attrNameLst>
                                      </p:cBhvr>
                                      <p:to>
                                        <p:strVal val="solid"/>
                                      </p:to>
                                    </p:set>
                                    <p:set>
                                      <p:cBhvr>
                                        <p:cTn id="35" dur="1000" fill="hold"/>
                                        <p:tgtEl>
                                          <p:spTgt spid="42"/>
                                        </p:tgtEl>
                                        <p:attrNameLst>
                                          <p:attrName>fill.on</p:attrName>
                                        </p:attrNameLst>
                                      </p:cBhvr>
                                      <p:to>
                                        <p:strVal val="true"/>
                                      </p:to>
                                    </p:set>
                                  </p:childTnLst>
                                  <p:subTnLst>
                                    <p:audio>
                                      <p:cMediaNode>
                                        <p:cTn display="0" masterRel="sameClick">
                                          <p:stCondLst>
                                            <p:cond evt="begin" delay="0">
                                              <p:tn val="32"/>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36" restart="whenNotActive" fill="hold" evtFilter="cancelBubble" nodeType="interactiveSeq">
                <p:stCondLst>
                  <p:cond evt="onClick" delay="0">
                    <p:tgtEl>
                      <p:spTgt spid="14"/>
                    </p:tgtEl>
                  </p:cond>
                </p:stCondLst>
                <p:endSync evt="end" delay="0">
                  <p:rtn val="all"/>
                </p:endSync>
                <p:childTnLst>
                  <p:par>
                    <p:cTn id="37" fill="hold">
                      <p:stCondLst>
                        <p:cond delay="0"/>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37"/>
                                        </p:tgtEl>
                                      </p:cBhvr>
                                    </p:animEffect>
                                    <p:set>
                                      <p:cBhvr>
                                        <p:cTn id="41" dur="1" fill="hold">
                                          <p:stCondLst>
                                            <p:cond delay="499"/>
                                          </p:stCondLst>
                                        </p:cTn>
                                        <p:tgtEl>
                                          <p:spTgt spid="37"/>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51" y="0"/>
            <a:ext cx="12158849" cy="6854103"/>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1607820" y="2060037"/>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640764" y="4113194"/>
            <a:ext cx="9594167" cy="646331"/>
          </a:xfrm>
          <a:prstGeom prst="rect">
            <a:avLst/>
          </a:prstGeom>
          <a:noFill/>
        </p:spPr>
        <p:txBody>
          <a:bodyPr wrap="square" rtlCol="0">
            <a:spAutoFit/>
          </a:bodyPr>
          <a:lstStyle/>
          <a:p>
            <a:r>
              <a:rPr lang="es-VE" b="1" dirty="0"/>
              <a:t>¿</a:t>
            </a:r>
            <a:r>
              <a:rPr lang="es-MX" b="1" dirty="0"/>
              <a:t>Ejecución de la limpieza pretende incentivar la actitud de limpieza del sitio de trabajo y lograr mantener la clasificación y el orden de los elementos?</a:t>
            </a:r>
            <a:endParaRPr lang="es-VE" b="1" dirty="0"/>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Verdadero </a:t>
            </a:r>
          </a:p>
        </p:txBody>
      </p:sp>
      <p:sp>
        <p:nvSpPr>
          <p:cNvPr id="18" name="Rectángulo redondeado B"/>
          <p:cNvSpPr/>
          <p:nvPr/>
        </p:nvSpPr>
        <p:spPr>
          <a:xfrm>
            <a:off x="6838770" y="618291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El compromiso es de todos </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Cada vez que lo recuerdo </a:t>
            </a:r>
          </a:p>
        </p:txBody>
      </p:sp>
      <p:sp>
        <p:nvSpPr>
          <p:cNvPr id="42" name="Rectángulo redondeado B"/>
          <p:cNvSpPr/>
          <p:nvPr/>
        </p:nvSpPr>
        <p:spPr>
          <a:xfrm>
            <a:off x="6838770"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Falso </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5</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12439987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7"/>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37"/>
                                        </p:tgtEl>
                                        <p:attrNameLst>
                                          <p:attrName>fillcolor</p:attrName>
                                        </p:attrNameLst>
                                      </p:cBhvr>
                                      <p:to>
                                        <a:srgbClr val="FF0000"/>
                                      </p:to>
                                    </p:animClr>
                                    <p:set>
                                      <p:cBhvr>
                                        <p:cTn id="27" dur="1000" fill="hold"/>
                                        <p:tgtEl>
                                          <p:spTgt spid="37"/>
                                        </p:tgtEl>
                                        <p:attrNameLst>
                                          <p:attrName>fill.type</p:attrName>
                                        </p:attrNameLst>
                                      </p:cBhvr>
                                      <p:to>
                                        <p:strVal val="solid"/>
                                      </p:to>
                                    </p:set>
                                    <p:set>
                                      <p:cBhvr>
                                        <p:cTn id="28" dur="1000" fill="hold"/>
                                        <p:tgtEl>
                                          <p:spTgt spid="37"/>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29" restart="whenNotActive" fill="hold" evtFilter="cancelBubble" nodeType="interactiveSeq">
                <p:stCondLst>
                  <p:cond evt="onClick" delay="0">
                    <p:tgtEl>
                      <p:spTgt spid="42"/>
                    </p:tgtEl>
                  </p:cond>
                </p:stCondLst>
                <p:endSync evt="end" delay="0">
                  <p:rtn val="all"/>
                </p:endSync>
                <p:childTnLst>
                  <p:par>
                    <p:cTn id="30" fill="hold">
                      <p:stCondLst>
                        <p:cond delay="0"/>
                      </p:stCondLst>
                      <p:childTnLst>
                        <p:par>
                          <p:cTn id="31" fill="hold">
                            <p:stCondLst>
                              <p:cond delay="0"/>
                            </p:stCondLst>
                            <p:childTnLst>
                              <p:par>
                                <p:cTn id="32" presetID="1" presetClass="emph" presetSubtype="2" fill="hold" nodeType="clickEffect">
                                  <p:stCondLst>
                                    <p:cond delay="0"/>
                                  </p:stCondLst>
                                  <p:childTnLst>
                                    <p:animClr clrSpc="rgb" dir="cw">
                                      <p:cBhvr>
                                        <p:cTn id="33" dur="1000" fill="hold"/>
                                        <p:tgtEl>
                                          <p:spTgt spid="42"/>
                                        </p:tgtEl>
                                        <p:attrNameLst>
                                          <p:attrName>fillcolor</p:attrName>
                                        </p:attrNameLst>
                                      </p:cBhvr>
                                      <p:to>
                                        <a:srgbClr val="FF0000"/>
                                      </p:to>
                                    </p:animClr>
                                    <p:set>
                                      <p:cBhvr>
                                        <p:cTn id="34" dur="1000" fill="hold"/>
                                        <p:tgtEl>
                                          <p:spTgt spid="42"/>
                                        </p:tgtEl>
                                        <p:attrNameLst>
                                          <p:attrName>fill.type</p:attrName>
                                        </p:attrNameLst>
                                      </p:cBhvr>
                                      <p:to>
                                        <p:strVal val="solid"/>
                                      </p:to>
                                    </p:set>
                                    <p:set>
                                      <p:cBhvr>
                                        <p:cTn id="35" dur="1000" fill="hold"/>
                                        <p:tgtEl>
                                          <p:spTgt spid="42"/>
                                        </p:tgtEl>
                                        <p:attrNameLst>
                                          <p:attrName>fill.on</p:attrName>
                                        </p:attrNameLst>
                                      </p:cBhvr>
                                      <p:to>
                                        <p:strVal val="true"/>
                                      </p:to>
                                    </p:set>
                                  </p:childTnLst>
                                  <p:subTnLst>
                                    <p:audio>
                                      <p:cMediaNode>
                                        <p:cTn display="0" masterRel="sameClick">
                                          <p:stCondLst>
                                            <p:cond evt="begin" delay="0">
                                              <p:tn val="32"/>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36" restart="whenNotActive" fill="hold" evtFilter="cancelBubble" nodeType="interactiveSeq">
                <p:stCondLst>
                  <p:cond evt="onClick" delay="0">
                    <p:tgtEl>
                      <p:spTgt spid="14"/>
                    </p:tgtEl>
                  </p:cond>
                </p:stCondLst>
                <p:endSync evt="end" delay="0">
                  <p:rtn val="all"/>
                </p:endSync>
                <p:childTnLst>
                  <p:par>
                    <p:cTn id="37" fill="hold">
                      <p:stCondLst>
                        <p:cond delay="0"/>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37"/>
                                        </p:tgtEl>
                                      </p:cBhvr>
                                    </p:animEffect>
                                    <p:set>
                                      <p:cBhvr>
                                        <p:cTn id="41" dur="1" fill="hold">
                                          <p:stCondLst>
                                            <p:cond delay="499"/>
                                          </p:stCondLst>
                                        </p:cTn>
                                        <p:tgtEl>
                                          <p:spTgt spid="37"/>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51" y="0"/>
            <a:ext cx="12158849" cy="6854103"/>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38558" y="3992291"/>
            <a:ext cx="9594167" cy="923330"/>
          </a:xfrm>
          <a:prstGeom prst="rect">
            <a:avLst/>
          </a:prstGeom>
          <a:noFill/>
        </p:spPr>
        <p:txBody>
          <a:bodyPr wrap="square" rtlCol="0">
            <a:spAutoFit/>
          </a:bodyPr>
          <a:lstStyle/>
          <a:p>
            <a:r>
              <a:rPr lang="es-MX" b="1" dirty="0"/>
              <a:t>Durante la cuarta S, SEIKETSU, se deben establecer acciones para mantener lo alcanzado con las tres primeras S. Al respecto, identifique ¿Cuáles son las herramientas que se pueden utilizar para estandarizar</a:t>
            </a:r>
            <a:endParaRPr lang="es-VE" b="1" dirty="0"/>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Todas son correctas</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Marcas de nivel: máximos y mínimos</a:t>
            </a:r>
            <a:endParaRPr lang="es-VE" b="1" dirty="0">
              <a:solidFill>
                <a:schemeClr val="bg1"/>
              </a:solidFill>
            </a:endParaRP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Rótulos y controles visuales para los archivadores</a:t>
            </a:r>
            <a:endParaRPr lang="es-VE" b="1" dirty="0">
              <a:solidFill>
                <a:schemeClr val="bg1"/>
              </a:solidFill>
            </a:endParaRP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Delimitación de áreas o mobiliario fijo</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6</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247652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51" y="0"/>
            <a:ext cx="12158849" cy="6854103"/>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678742" y="4136201"/>
            <a:ext cx="9594167" cy="646331"/>
          </a:xfrm>
          <a:prstGeom prst="rect">
            <a:avLst/>
          </a:prstGeom>
          <a:noFill/>
        </p:spPr>
        <p:txBody>
          <a:bodyPr wrap="square" rtlCol="0">
            <a:spAutoFit/>
          </a:bodyPr>
          <a:lstStyle/>
          <a:p>
            <a:r>
              <a:rPr lang="es-MX" b="1" dirty="0"/>
              <a:t>la quinta S: SHITSUKE, debemos ser disciplinados para mantener el logro alcanzado. En tal sentido, identifique la respuesta correcta</a:t>
            </a:r>
            <a:endParaRPr lang="es-VE" b="1" dirty="0"/>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sz="1600" b="1" dirty="0">
                <a:solidFill>
                  <a:schemeClr val="bg1"/>
                </a:solidFill>
              </a:rPr>
              <a:t>Normas y estándares de trabajo para mantener los hábitos adquiridos</a:t>
            </a:r>
            <a:endParaRPr lang="es-VE" sz="1600" b="1" dirty="0">
              <a:solidFill>
                <a:schemeClr val="bg1"/>
              </a:solidFill>
            </a:endParaRPr>
          </a:p>
        </p:txBody>
      </p:sp>
      <p:sp>
        <p:nvSpPr>
          <p:cNvPr id="18" name="Rectángulo redondeado B"/>
          <p:cNvSpPr/>
          <p:nvPr/>
        </p:nvSpPr>
        <p:spPr>
          <a:xfrm>
            <a:off x="6764214" y="5317579"/>
            <a:ext cx="4508695"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sz="1400" b="1" dirty="0">
                <a:solidFill>
                  <a:schemeClr val="bg1"/>
                </a:solidFill>
              </a:rPr>
              <a:t>Desplegar visualmente los estándares a través de controles visuales para poder distinguir a simple vista </a:t>
            </a:r>
            <a:endParaRPr lang="es-VE" sz="1400" b="1" dirty="0">
              <a:solidFill>
                <a:schemeClr val="bg1"/>
              </a:solidFill>
            </a:endParaRP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sz="1400" b="1" dirty="0">
                <a:solidFill>
                  <a:schemeClr val="bg1"/>
                </a:solidFill>
              </a:rPr>
              <a:t>Consiste en convertir en hábito los métodos establecidos y estandarizados previamente</a:t>
            </a:r>
            <a:endParaRPr lang="es-VE" sz="1400" b="1" dirty="0">
              <a:solidFill>
                <a:schemeClr val="bg1"/>
              </a:solidFill>
            </a:endParaRP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Todas son correctas </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8</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2637540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51" y="0"/>
            <a:ext cx="12158849" cy="6854103"/>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678742" y="4124306"/>
            <a:ext cx="9594167" cy="646331"/>
          </a:xfrm>
          <a:prstGeom prst="rect">
            <a:avLst/>
          </a:prstGeom>
          <a:noFill/>
        </p:spPr>
        <p:txBody>
          <a:bodyPr wrap="square" rtlCol="0">
            <a:spAutoFit/>
          </a:bodyPr>
          <a:lstStyle/>
          <a:p>
            <a:r>
              <a:rPr lang="es-MX" b="1" dirty="0"/>
              <a:t>La quinta S: SHITSUKE, debemos ser disciplinados para mantener el logro alcanzado. En tal sentido, identifique la respuesta correcta</a:t>
            </a:r>
            <a:endParaRPr lang="es-VE" b="1" dirty="0"/>
          </a:p>
        </p:txBody>
      </p:sp>
      <p:sp>
        <p:nvSpPr>
          <p:cNvPr id="5" name="Rectángulo redondeado A"/>
          <p:cNvSpPr/>
          <p:nvPr/>
        </p:nvSpPr>
        <p:spPr>
          <a:xfrm>
            <a:off x="6920291" y="5311375"/>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Todas son correctas</a:t>
            </a:r>
          </a:p>
        </p:txBody>
      </p:sp>
      <p:sp>
        <p:nvSpPr>
          <p:cNvPr id="18" name="Rectángulo redondeado B"/>
          <p:cNvSpPr/>
          <p:nvPr/>
        </p:nvSpPr>
        <p:spPr>
          <a:xfrm>
            <a:off x="1279017" y="5341094"/>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sz="1400" b="1" dirty="0">
                <a:solidFill>
                  <a:schemeClr val="bg1"/>
                </a:solidFill>
              </a:rPr>
              <a:t>Consiste en convertir en hábito los métodos establecidos y estandarizados previamente</a:t>
            </a:r>
            <a:endParaRPr lang="es-VE" sz="1400" b="1" dirty="0">
              <a:solidFill>
                <a:schemeClr val="bg1"/>
              </a:solidFill>
            </a:endParaRP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$50.000</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Las 5S requiere de un trabajo colaborativo, en equipo</a:t>
            </a:r>
            <a:endParaRPr lang="es-VE" b="1" dirty="0">
              <a:solidFill>
                <a:schemeClr val="bg1"/>
              </a:solidFill>
            </a:endParaRP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Los equipos 5S deben emprender la mejora continua.</a:t>
            </a:r>
            <a:endParaRPr lang="es-VE" b="1" dirty="0">
              <a:solidFill>
                <a:schemeClr val="bg1"/>
              </a:solidFill>
            </a:endParaRP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9</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13583451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51" y="0"/>
            <a:ext cx="12158849" cy="6854103"/>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660187" y="4097659"/>
            <a:ext cx="9594167" cy="646331"/>
          </a:xfrm>
          <a:prstGeom prst="rect">
            <a:avLst/>
          </a:prstGeom>
          <a:noFill/>
        </p:spPr>
        <p:txBody>
          <a:bodyPr wrap="square" rtlCol="0">
            <a:spAutoFit/>
          </a:bodyPr>
          <a:lstStyle/>
          <a:p>
            <a:r>
              <a:rPr lang="es-VE" b="1" dirty="0"/>
              <a:t>¿</a:t>
            </a:r>
            <a:r>
              <a:rPr lang="es-MX" b="1" dirty="0"/>
              <a:t>Cual es la S que convierte en habito el empleo y utilización de los métodos establecidos y estandarizados para la limpieza en el lugar de trabajo</a:t>
            </a:r>
            <a:r>
              <a:rPr lang="es-VE" b="1" dirty="0"/>
              <a:t>?</a:t>
            </a:r>
          </a:p>
        </p:txBody>
      </p:sp>
      <p:sp>
        <p:nvSpPr>
          <p:cNvPr id="5" name="Rectángulo redondeado A"/>
          <p:cNvSpPr/>
          <p:nvPr/>
        </p:nvSpPr>
        <p:spPr>
          <a:xfrm>
            <a:off x="6920291" y="5331452"/>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err="1">
                <a:solidFill>
                  <a:schemeClr val="bg1"/>
                </a:solidFill>
              </a:rPr>
              <a:t>Seiso</a:t>
            </a:r>
            <a:r>
              <a:rPr lang="es-VE" b="1" dirty="0">
                <a:solidFill>
                  <a:schemeClr val="bg1"/>
                </a:solidFill>
              </a:rPr>
              <a:t> (limpieza)</a:t>
            </a:r>
          </a:p>
        </p:txBody>
      </p:sp>
      <p:sp>
        <p:nvSpPr>
          <p:cNvPr id="18" name="Rectángulo redondeado B"/>
          <p:cNvSpPr/>
          <p:nvPr/>
        </p:nvSpPr>
        <p:spPr>
          <a:xfrm>
            <a:off x="1300048" y="5331900"/>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err="1">
                <a:solidFill>
                  <a:schemeClr val="bg1"/>
                </a:solidFill>
              </a:rPr>
              <a:t>Seiketsu</a:t>
            </a:r>
            <a:r>
              <a:rPr lang="es-VE" b="1" dirty="0">
                <a:solidFill>
                  <a:schemeClr val="bg1"/>
                </a:solidFill>
              </a:rPr>
              <a:t> (Estandarizar)</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$100.000</a:t>
            </a:r>
          </a:p>
          <a:p>
            <a:pPr algn="ctr"/>
            <a:r>
              <a:rPr lang="es-AR" b="1" dirty="0">
                <a:ln w="12700">
                  <a:solidFill>
                    <a:schemeClr val="accent1"/>
                  </a:solidFill>
                  <a:prstDash val="solid"/>
                </a:ln>
                <a:effectLst>
                  <a:outerShdw dist="38100" dir="2640000" algn="bl" rotWithShape="0">
                    <a:schemeClr val="accent1"/>
                  </a:outerShdw>
                </a:effectLst>
              </a:rPr>
              <a:t>$50.000</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err="1">
                <a:solidFill>
                  <a:schemeClr val="bg1"/>
                </a:solidFill>
              </a:rPr>
              <a:t>Shitsuke</a:t>
            </a:r>
            <a:r>
              <a:rPr lang="es-VE" b="1" dirty="0">
                <a:solidFill>
                  <a:schemeClr val="bg1"/>
                </a:solidFill>
              </a:rPr>
              <a:t> (disciplina)</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err="1">
                <a:solidFill>
                  <a:schemeClr val="bg1"/>
                </a:solidFill>
              </a:rPr>
              <a:t>Seiri</a:t>
            </a:r>
            <a:r>
              <a:rPr lang="es-VE" b="1" dirty="0">
                <a:solidFill>
                  <a:schemeClr val="bg1"/>
                </a:solidFill>
              </a:rPr>
              <a:t> (Clasificación) </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b="1" dirty="0"/>
              <a:t>10</a:t>
            </a:r>
            <a:endParaRPr lang="es-VE" sz="14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2264265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51" y="0"/>
            <a:ext cx="12158849" cy="6854103"/>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678742" y="4086959"/>
            <a:ext cx="9594167" cy="646331"/>
          </a:xfrm>
          <a:prstGeom prst="rect">
            <a:avLst/>
          </a:prstGeom>
          <a:noFill/>
        </p:spPr>
        <p:txBody>
          <a:bodyPr wrap="square" rtlCol="0">
            <a:spAutoFit/>
          </a:bodyPr>
          <a:lstStyle/>
          <a:p>
            <a:r>
              <a:rPr lang="es-MX" b="1" dirty="0"/>
              <a:t>El no aplicar el </a:t>
            </a:r>
            <a:r>
              <a:rPr lang="es-MX" b="1" dirty="0" err="1"/>
              <a:t>Seiri</a:t>
            </a:r>
            <a:r>
              <a:rPr lang="es-MX" b="1" dirty="0"/>
              <a:t> (clasificar) en una empresa se puede presentar algunos de los siguientes caso  </a:t>
            </a:r>
            <a:endParaRPr lang="es-VE" b="1" dirty="0"/>
          </a:p>
        </p:txBody>
      </p:sp>
      <p:sp>
        <p:nvSpPr>
          <p:cNvPr id="5" name="Rectángulo redondeado A"/>
          <p:cNvSpPr/>
          <p:nvPr/>
        </p:nvSpPr>
        <p:spPr>
          <a:xfrm>
            <a:off x="1295982" y="5333575"/>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sz="1600" b="1" dirty="0">
                <a:solidFill>
                  <a:schemeClr val="bg1"/>
                </a:solidFill>
              </a:rPr>
              <a:t>Acumulación de materiales dificulta la entrega de productos </a:t>
            </a:r>
            <a:endParaRPr lang="es-VE" sz="1600" b="1" dirty="0">
              <a:solidFill>
                <a:schemeClr val="bg1"/>
              </a:solidFill>
            </a:endParaRPr>
          </a:p>
        </p:txBody>
      </p:sp>
      <p:sp>
        <p:nvSpPr>
          <p:cNvPr id="18" name="Rectángulo redondeado B"/>
          <p:cNvSpPr/>
          <p:nvPr/>
        </p:nvSpPr>
        <p:spPr>
          <a:xfrm>
            <a:off x="6854147" y="619683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El puesto se encuentra limitado con el archivo </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$250.000</a:t>
            </a:r>
          </a:p>
          <a:p>
            <a:pPr algn="ctr"/>
            <a:r>
              <a:rPr lang="es-AR" b="1" dirty="0">
                <a:ln w="12700">
                  <a:solidFill>
                    <a:schemeClr val="accent1"/>
                  </a:solidFill>
                  <a:prstDash val="solid"/>
                </a:ln>
                <a:effectLst>
                  <a:outerShdw dist="38100" dir="2640000" algn="bl" rotWithShape="0">
                    <a:schemeClr val="accent1"/>
                  </a:outerShdw>
                </a:effectLst>
              </a:rPr>
              <a:t>$100.000</a:t>
            </a:r>
          </a:p>
          <a:p>
            <a:pPr algn="ctr"/>
            <a:r>
              <a:rPr lang="es-AR" b="1" dirty="0">
                <a:ln w="12700">
                  <a:solidFill>
                    <a:schemeClr val="accent1"/>
                  </a:solidFill>
                  <a:prstDash val="solid"/>
                </a:ln>
                <a:effectLst>
                  <a:outerShdw dist="38100" dir="2640000" algn="bl" rotWithShape="0">
                    <a:schemeClr val="accent1"/>
                  </a:outerShdw>
                </a:effectLst>
              </a:rPr>
              <a:t>$50.000</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a:solidFill>
                  <a:schemeClr val="bg1"/>
                </a:solidFill>
              </a:rPr>
              <a:t>Facilita la identificación del archivo </a:t>
            </a:r>
            <a:endParaRPr lang="es-VE" b="1" dirty="0">
              <a:solidFill>
                <a:schemeClr val="bg1"/>
              </a:solidFill>
            </a:endParaRPr>
          </a:p>
        </p:txBody>
      </p:sp>
      <p:sp>
        <p:nvSpPr>
          <p:cNvPr id="42" name="Rectángulo redondeado B"/>
          <p:cNvSpPr/>
          <p:nvPr/>
        </p:nvSpPr>
        <p:spPr>
          <a:xfrm>
            <a:off x="6838770" y="533201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Todas son correctas</a:t>
            </a:r>
            <a:endParaRPr lang="es-VE" b="1" dirty="0">
              <a:solidFill>
                <a:schemeClr val="bg1"/>
              </a:solidFill>
            </a:endParaRP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b="1" dirty="0"/>
              <a:t>11</a:t>
            </a:r>
            <a:endParaRPr lang="es-VE" sz="14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831806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51" y="0"/>
            <a:ext cx="12158849" cy="6854103"/>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136970"/>
            <a:ext cx="8713077" cy="646331"/>
          </a:xfrm>
          <a:prstGeom prst="rect">
            <a:avLst/>
          </a:prstGeom>
          <a:noFill/>
        </p:spPr>
        <p:txBody>
          <a:bodyPr wrap="square" rtlCol="0">
            <a:spAutoFit/>
          </a:bodyPr>
          <a:lstStyle/>
          <a:p>
            <a:r>
              <a:rPr lang="es-MX" b="1" dirty="0"/>
              <a:t>La implementación de un programa de las 5s puede ser la actividad inicial de un programa de : </a:t>
            </a:r>
            <a:endParaRPr lang="es-VE" b="1" dirty="0"/>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Mejoramiento continuo </a:t>
            </a:r>
            <a:endParaRPr lang="es-VE" b="1" dirty="0">
              <a:solidFill>
                <a:schemeClr val="bg1"/>
              </a:solidFill>
            </a:endParaRP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Almacenamiento de datos</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$500.000</a:t>
            </a:r>
          </a:p>
          <a:p>
            <a:pPr algn="ctr"/>
            <a:r>
              <a:rPr lang="es-AR" b="1" dirty="0">
                <a:ln w="12700">
                  <a:solidFill>
                    <a:schemeClr val="accent1"/>
                  </a:solidFill>
                  <a:prstDash val="solid"/>
                </a:ln>
                <a:effectLst>
                  <a:outerShdw dist="38100" dir="2640000" algn="bl" rotWithShape="0">
                    <a:schemeClr val="accent1"/>
                  </a:outerShdw>
                </a:effectLst>
              </a:rPr>
              <a:t>$250.000</a:t>
            </a:r>
          </a:p>
          <a:p>
            <a:pPr algn="ctr"/>
            <a:r>
              <a:rPr lang="es-AR" b="1" dirty="0">
                <a:ln w="12700">
                  <a:solidFill>
                    <a:schemeClr val="accent1"/>
                  </a:solidFill>
                  <a:prstDash val="solid"/>
                </a:ln>
                <a:effectLst>
                  <a:outerShdw dist="38100" dir="2640000" algn="bl" rotWithShape="0">
                    <a:schemeClr val="accent1"/>
                  </a:outerShdw>
                </a:effectLst>
              </a:rPr>
              <a:t>$100.000</a:t>
            </a:r>
          </a:p>
          <a:p>
            <a:pPr algn="ctr"/>
            <a:r>
              <a:rPr lang="es-AR" b="1" dirty="0">
                <a:ln w="12700">
                  <a:solidFill>
                    <a:schemeClr val="accent1"/>
                  </a:solidFill>
                  <a:prstDash val="solid"/>
                </a:ln>
                <a:effectLst>
                  <a:outerShdw dist="38100" dir="2640000" algn="bl" rotWithShape="0">
                    <a:schemeClr val="accent1"/>
                  </a:outerShdw>
                </a:effectLst>
              </a:rPr>
              <a:t>$50.000</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Cambio de procesos en la materia prima </a:t>
            </a:r>
            <a:endParaRPr lang="es-VE" b="1" dirty="0">
              <a:solidFill>
                <a:schemeClr val="bg1"/>
              </a:solidFill>
            </a:endParaRP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Estabilidad laboral </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b="1" dirty="0"/>
              <a:t>12</a:t>
            </a:r>
            <a:endParaRPr lang="es-VE" sz="14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3744868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9" name="Grupo 8"/>
          <p:cNvGrpSpPr/>
          <p:nvPr/>
        </p:nvGrpSpPr>
        <p:grpSpPr>
          <a:xfrm rot="1013806">
            <a:off x="232016" y="3267981"/>
            <a:ext cx="1928514" cy="1697394"/>
            <a:chOff x="190073" y="-152865"/>
            <a:chExt cx="2325237" cy="2065595"/>
          </a:xfrm>
        </p:grpSpPr>
        <p:pic>
          <p:nvPicPr>
            <p:cNvPr id="10" name="Imagen 9">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11" name="CuadroTexto 10">
              <a:hlinkClick r:id="rId5"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pic>
        <p:nvPicPr>
          <p:cNvPr id="12" name="sonido aplausos y gritos del publico -  Sound applause and shouts of the public (192kbit_AAC)">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631404" y="2608568"/>
            <a:ext cx="609600" cy="609600"/>
          </a:xfrm>
          <a:prstGeom prst="rect">
            <a:avLst/>
          </a:prstGeom>
        </p:spPr>
      </p:pic>
      <p:pic>
        <p:nvPicPr>
          <p:cNvPr id="13" name="Imagen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333522">
            <a:off x="10042578" y="3711507"/>
            <a:ext cx="1931956" cy="1020941"/>
          </a:xfrm>
          <a:prstGeom prst="rect">
            <a:avLst/>
          </a:prstGeom>
        </p:spPr>
      </p:pic>
    </p:spTree>
    <p:extLst>
      <p:ext uri="{BB962C8B-B14F-4D97-AF65-F5344CB8AC3E}">
        <p14:creationId xmlns:p14="http://schemas.microsoft.com/office/powerpoint/2010/main" val="39459353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fractur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1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5" y="5285"/>
            <a:ext cx="12168375" cy="6857461"/>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1738558" y="2023830"/>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40154" y="4112907"/>
            <a:ext cx="9594167" cy="646331"/>
          </a:xfrm>
          <a:prstGeom prst="rect">
            <a:avLst/>
          </a:prstGeom>
          <a:noFill/>
        </p:spPr>
        <p:txBody>
          <a:bodyPr wrap="square" rtlCol="0">
            <a:spAutoFit/>
          </a:bodyPr>
          <a:lstStyle/>
          <a:p>
            <a:r>
              <a:rPr lang="es-MX" b="1" dirty="0"/>
              <a:t>Consiste en eliminar del área de trabajo todos los elementos innecesarios y que no se requieren para realizar nuestra labor: </a:t>
            </a:r>
            <a:endParaRPr lang="es-VE" b="1" dirty="0"/>
          </a:p>
        </p:txBody>
      </p:sp>
      <p:sp>
        <p:nvSpPr>
          <p:cNvPr id="5" name="Rectángulo redondeado A"/>
          <p:cNvSpPr/>
          <p:nvPr/>
        </p:nvSpPr>
        <p:spPr>
          <a:xfrm>
            <a:off x="6906643" y="6194792"/>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err="1">
                <a:solidFill>
                  <a:schemeClr val="bg1"/>
                </a:solidFill>
              </a:rPr>
              <a:t>Seiri</a:t>
            </a:r>
            <a:r>
              <a:rPr lang="es-VE" b="1" dirty="0">
                <a:solidFill>
                  <a:schemeClr val="bg1"/>
                </a:solidFill>
              </a:rPr>
              <a:t> (Clasificar)</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err="1">
                <a:solidFill>
                  <a:schemeClr val="bg1"/>
                </a:solidFill>
              </a:rPr>
              <a:t>Seiso</a:t>
            </a:r>
            <a:r>
              <a:rPr lang="es-VE" b="1" dirty="0">
                <a:solidFill>
                  <a:schemeClr val="bg1"/>
                </a:solidFill>
              </a:rPr>
              <a:t> (limpieza) </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$0</a:t>
            </a:r>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err="1">
                <a:solidFill>
                  <a:schemeClr val="bg1"/>
                </a:solidFill>
              </a:rPr>
              <a:t>Seiso</a:t>
            </a:r>
            <a:r>
              <a:rPr lang="es-VE" b="1" dirty="0">
                <a:solidFill>
                  <a:schemeClr val="bg1"/>
                </a:solidFill>
              </a:rPr>
              <a:t> (estandarizar)</a:t>
            </a:r>
          </a:p>
        </p:txBody>
      </p:sp>
      <p:sp>
        <p:nvSpPr>
          <p:cNvPr id="42" name="Rectángulo redondeado B"/>
          <p:cNvSpPr/>
          <p:nvPr/>
        </p:nvSpPr>
        <p:spPr>
          <a:xfrm>
            <a:off x="1300048" y="53312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err="1">
                <a:solidFill>
                  <a:schemeClr val="bg1"/>
                </a:solidFill>
              </a:rPr>
              <a:t>Seiso</a:t>
            </a:r>
            <a:r>
              <a:rPr lang="es-VE" b="1" dirty="0">
                <a:solidFill>
                  <a:schemeClr val="bg1"/>
                </a:solidFill>
              </a:rPr>
              <a:t> (orden)</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1</a:t>
            </a:r>
            <a:endParaRPr lang="es-VE" sz="2800" b="1" dirty="0"/>
          </a:p>
        </p:txBody>
      </p:sp>
      <p:pic>
        <p:nvPicPr>
          <p:cNvPr id="44" name="Imagen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1366922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7"/>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37"/>
                                        </p:tgtEl>
                                        <p:attrNameLst>
                                          <p:attrName>fillcolor</p:attrName>
                                        </p:attrNameLst>
                                      </p:cBhvr>
                                      <p:to>
                                        <a:srgbClr val="FF0000"/>
                                      </p:to>
                                    </p:animClr>
                                    <p:set>
                                      <p:cBhvr>
                                        <p:cTn id="27" dur="1000" fill="hold"/>
                                        <p:tgtEl>
                                          <p:spTgt spid="37"/>
                                        </p:tgtEl>
                                        <p:attrNameLst>
                                          <p:attrName>fill.type</p:attrName>
                                        </p:attrNameLst>
                                      </p:cBhvr>
                                      <p:to>
                                        <p:strVal val="solid"/>
                                      </p:to>
                                    </p:set>
                                    <p:set>
                                      <p:cBhvr>
                                        <p:cTn id="28" dur="1000" fill="hold"/>
                                        <p:tgtEl>
                                          <p:spTgt spid="37"/>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29" restart="whenNotActive" fill="hold" evtFilter="cancelBubble" nodeType="interactiveSeq">
                <p:stCondLst>
                  <p:cond evt="onClick" delay="0">
                    <p:tgtEl>
                      <p:spTgt spid="42"/>
                    </p:tgtEl>
                  </p:cond>
                </p:stCondLst>
                <p:endSync evt="end" delay="0">
                  <p:rtn val="all"/>
                </p:endSync>
                <p:childTnLst>
                  <p:par>
                    <p:cTn id="30" fill="hold">
                      <p:stCondLst>
                        <p:cond delay="0"/>
                      </p:stCondLst>
                      <p:childTnLst>
                        <p:par>
                          <p:cTn id="31" fill="hold">
                            <p:stCondLst>
                              <p:cond delay="0"/>
                            </p:stCondLst>
                            <p:childTnLst>
                              <p:par>
                                <p:cTn id="32" presetID="1" presetClass="emph" presetSubtype="2" fill="hold" nodeType="clickEffect">
                                  <p:stCondLst>
                                    <p:cond delay="0"/>
                                  </p:stCondLst>
                                  <p:childTnLst>
                                    <p:animClr clrSpc="rgb" dir="cw">
                                      <p:cBhvr>
                                        <p:cTn id="33" dur="1000" fill="hold"/>
                                        <p:tgtEl>
                                          <p:spTgt spid="42"/>
                                        </p:tgtEl>
                                        <p:attrNameLst>
                                          <p:attrName>fillcolor</p:attrName>
                                        </p:attrNameLst>
                                      </p:cBhvr>
                                      <p:to>
                                        <a:srgbClr val="FF0000"/>
                                      </p:to>
                                    </p:animClr>
                                    <p:set>
                                      <p:cBhvr>
                                        <p:cTn id="34" dur="1000" fill="hold"/>
                                        <p:tgtEl>
                                          <p:spTgt spid="42"/>
                                        </p:tgtEl>
                                        <p:attrNameLst>
                                          <p:attrName>fill.type</p:attrName>
                                        </p:attrNameLst>
                                      </p:cBhvr>
                                      <p:to>
                                        <p:strVal val="solid"/>
                                      </p:to>
                                    </p:set>
                                    <p:set>
                                      <p:cBhvr>
                                        <p:cTn id="35" dur="1000" fill="hold"/>
                                        <p:tgtEl>
                                          <p:spTgt spid="42"/>
                                        </p:tgtEl>
                                        <p:attrNameLst>
                                          <p:attrName>fill.on</p:attrName>
                                        </p:attrNameLst>
                                      </p:cBhvr>
                                      <p:to>
                                        <p:strVal val="true"/>
                                      </p:to>
                                    </p:set>
                                  </p:childTnLst>
                                  <p:subTnLst>
                                    <p:audio>
                                      <p:cMediaNode>
                                        <p:cTn display="0" masterRel="sameClick">
                                          <p:stCondLst>
                                            <p:cond evt="begin" delay="0">
                                              <p:tn val="32"/>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36" restart="whenNotActive" fill="hold" evtFilter="cancelBubble" nodeType="interactiveSeq">
                <p:stCondLst>
                  <p:cond evt="onClick" delay="0">
                    <p:tgtEl>
                      <p:spTgt spid="14"/>
                    </p:tgtEl>
                  </p:cond>
                </p:stCondLst>
                <p:endSync evt="end" delay="0">
                  <p:rtn val="all"/>
                </p:endSync>
                <p:childTnLst>
                  <p:par>
                    <p:cTn id="37" fill="hold">
                      <p:stCondLst>
                        <p:cond delay="0"/>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37"/>
                                        </p:tgtEl>
                                      </p:cBhvr>
                                    </p:animEffect>
                                    <p:set>
                                      <p:cBhvr>
                                        <p:cTn id="41" dur="1" fill="hold">
                                          <p:stCondLst>
                                            <p:cond delay="499"/>
                                          </p:stCondLst>
                                        </p:cTn>
                                        <p:tgtEl>
                                          <p:spTgt spid="37"/>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057753" y="456144"/>
            <a:ext cx="5585183" cy="1107996"/>
          </a:xfrm>
          <a:prstGeom prst="rect">
            <a:avLst/>
          </a:prstGeom>
          <a:noFill/>
        </p:spPr>
        <p:txBody>
          <a:bodyPr wrap="none" lIns="91440" tIns="45720" rIns="91440" bIns="45720">
            <a:spAutoFit/>
          </a:bodyPr>
          <a:lstStyle/>
          <a:p>
            <a:pPr algn="ctr"/>
            <a:r>
              <a:rPr lang="es-ES" sz="6600" b="1" dirty="0">
                <a:ln w="9525">
                  <a:solidFill>
                    <a:schemeClr val="bg1"/>
                  </a:solidFill>
                  <a:prstDash val="solid"/>
                </a:ln>
                <a:effectLst>
                  <a:outerShdw blurRad="12700" dist="38100" dir="2700000" algn="tl" rotWithShape="0">
                    <a:schemeClr val="accent5">
                      <a:lumMod val="60000"/>
                      <a:lumOff val="40000"/>
                    </a:schemeClr>
                  </a:outerShdw>
                </a:effectLst>
              </a:rPr>
              <a:t>Instrucciones</a:t>
            </a:r>
            <a:endParaRPr lang="es-ES" sz="6600" b="1" cap="none" spc="0" dirty="0">
              <a:ln w="9525">
                <a:solidFill>
                  <a:schemeClr val="bg1"/>
                </a:solidFill>
                <a:prstDash val="solid"/>
              </a:ln>
              <a:effectLst>
                <a:outerShdw blurRad="12700" dist="38100" dir="2700000" algn="tl" rotWithShape="0">
                  <a:schemeClr val="accent5">
                    <a:lumMod val="60000"/>
                    <a:lumOff val="40000"/>
                  </a:schemeClr>
                </a:outerShdw>
              </a:effectLst>
            </a:endParaRPr>
          </a:p>
        </p:txBody>
      </p:sp>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8486" y="388113"/>
            <a:ext cx="1942944" cy="1026747"/>
          </a:xfrm>
          <a:prstGeom prst="rect">
            <a:avLst/>
          </a:prstGeom>
        </p:spPr>
      </p:pic>
      <p:grpSp>
        <p:nvGrpSpPr>
          <p:cNvPr id="6" name="Grupo 5"/>
          <p:cNvGrpSpPr/>
          <p:nvPr/>
        </p:nvGrpSpPr>
        <p:grpSpPr>
          <a:xfrm>
            <a:off x="259141" y="44170"/>
            <a:ext cx="1928514" cy="1697394"/>
            <a:chOff x="190073" y="-152865"/>
            <a:chExt cx="2325237" cy="2065595"/>
          </a:xfrm>
        </p:grpSpPr>
        <p:pic>
          <p:nvPicPr>
            <p:cNvPr id="7" name="Imagen 6">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8" name="CuadroTexto 7">
              <a:hlinkClick r:id="rId5"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9" name="Rectángulo 8"/>
          <p:cNvSpPr/>
          <p:nvPr/>
        </p:nvSpPr>
        <p:spPr>
          <a:xfrm>
            <a:off x="439657" y="1796777"/>
            <a:ext cx="11256474" cy="3108543"/>
          </a:xfrm>
          <a:prstGeom prst="rect">
            <a:avLst/>
          </a:prstGeom>
          <a:noFill/>
        </p:spPr>
        <p:txBody>
          <a:bodyPr wrap="square" lIns="91440" tIns="45720" rIns="91440" bIns="45720">
            <a:spAutoFit/>
          </a:bodyPr>
          <a:lstStyle/>
          <a:p>
            <a:r>
              <a:rPr lang="es-ES" sz="2400" b="1" dirty="0">
                <a:ln w="9525">
                  <a:solidFill>
                    <a:schemeClr val="bg1"/>
                  </a:solidFill>
                  <a:prstDash val="solid"/>
                </a:ln>
                <a:effectLst>
                  <a:outerShdw blurRad="12700" dist="38100" dir="2700000" algn="tl" rotWithShape="0">
                    <a:schemeClr val="accent5">
                      <a:lumMod val="60000"/>
                      <a:lumOff val="40000"/>
                    </a:schemeClr>
                  </a:outerShdw>
                </a:effectLst>
              </a:rPr>
              <a:t>Bienvenido a Quien quiere ser millonario:</a:t>
            </a:r>
          </a:p>
          <a:p>
            <a:endParaRPr lang="es-ES" sz="2400" b="1" dirty="0">
              <a:ln w="9525">
                <a:solidFill>
                  <a:schemeClr val="bg1"/>
                </a:solidFill>
                <a:prstDash val="solid"/>
              </a:ln>
              <a:effectLst>
                <a:outerShdw blurRad="12700" dist="38100" dir="2700000" algn="tl" rotWithShape="0">
                  <a:schemeClr val="accent5">
                    <a:lumMod val="60000"/>
                    <a:lumOff val="40000"/>
                  </a:schemeClr>
                </a:outerShdw>
              </a:effectLst>
            </a:endParaRPr>
          </a:p>
          <a:p>
            <a:r>
              <a:rPr lang="es-ES" sz="2400" b="1" cap="none" spc="0" dirty="0">
                <a:ln w="9525">
                  <a:solidFill>
                    <a:schemeClr val="bg1"/>
                  </a:solidFill>
                  <a:prstDash val="solid"/>
                </a:ln>
                <a:effectLst>
                  <a:outerShdw blurRad="12700" dist="38100" dir="2700000" algn="tl" rotWithShape="0">
                    <a:schemeClr val="accent5">
                      <a:lumMod val="60000"/>
                      <a:lumOff val="40000"/>
                    </a:schemeClr>
                  </a:outerShdw>
                </a:effectLst>
              </a:rPr>
              <a:t>Responda 12 preguntas para ganar $1.000.000!!! </a:t>
            </a:r>
            <a:r>
              <a:rPr lang="es-ES" sz="1200" dirty="0">
                <a:ln w="0"/>
                <a:effectLst>
                  <a:outerShdw blurRad="38100" dist="19050" dir="2700000" algn="tl" rotWithShape="0">
                    <a:schemeClr val="dk1">
                      <a:alpha val="40000"/>
                    </a:schemeClr>
                  </a:outerShdw>
                </a:effectLst>
              </a:rPr>
              <a:t>(simbólicos)</a:t>
            </a:r>
          </a:p>
          <a:p>
            <a:r>
              <a:rPr lang="es-ES" sz="2400" b="1" dirty="0">
                <a:ln w="9525">
                  <a:solidFill>
                    <a:schemeClr val="bg1"/>
                  </a:solidFill>
                  <a:prstDash val="solid"/>
                </a:ln>
                <a:effectLst>
                  <a:outerShdw blurRad="12700" dist="38100" dir="2700000" algn="tl" rotWithShape="0">
                    <a:schemeClr val="accent5">
                      <a:lumMod val="60000"/>
                      <a:lumOff val="40000"/>
                    </a:schemeClr>
                  </a:outerShdw>
                </a:effectLst>
              </a:rPr>
              <a:t>Para ello solo podremos usar este </a:t>
            </a:r>
            <a:r>
              <a:rPr lang="es-ES" sz="2400" b="1" dirty="0" err="1">
                <a:ln w="9525">
                  <a:solidFill>
                    <a:schemeClr val="bg1"/>
                  </a:solidFill>
                  <a:prstDash val="solid"/>
                </a:ln>
                <a:effectLst>
                  <a:outerShdw blurRad="12700" dist="38100" dir="2700000" algn="tl" rotWithShape="0">
                    <a:schemeClr val="accent5">
                      <a:lumMod val="60000"/>
                      <a:lumOff val="40000"/>
                    </a:schemeClr>
                  </a:outerShdw>
                </a:effectLst>
              </a:rPr>
              <a:t>comodin</a:t>
            </a:r>
            <a:r>
              <a:rPr lang="es-ES" sz="2400" b="1" dirty="0">
                <a:ln w="9525">
                  <a:solidFill>
                    <a:schemeClr val="bg1"/>
                  </a:solidFill>
                  <a:prstDash val="solid"/>
                </a:ln>
                <a:effectLst>
                  <a:outerShdw blurRad="12700" dist="38100" dir="2700000" algn="tl" rotWithShape="0">
                    <a:schemeClr val="accent5">
                      <a:lumMod val="60000"/>
                      <a:lumOff val="40000"/>
                    </a:schemeClr>
                  </a:outerShdw>
                </a:effectLst>
              </a:rPr>
              <a:t> </a:t>
            </a:r>
          </a:p>
          <a:p>
            <a:endParaRPr lang="es-ES" sz="1600" b="1" dirty="0">
              <a:ln w="9525">
                <a:solidFill>
                  <a:schemeClr val="bg1"/>
                </a:solidFill>
                <a:prstDash val="solid"/>
              </a:ln>
              <a:effectLst>
                <a:outerShdw blurRad="12700" dist="38100" dir="2700000" algn="tl" rotWithShape="0">
                  <a:schemeClr val="accent5">
                    <a:lumMod val="60000"/>
                    <a:lumOff val="40000"/>
                  </a:schemeClr>
                </a:outerShdw>
              </a:effectLst>
            </a:endParaRPr>
          </a:p>
          <a:p>
            <a:pPr algn="ctr"/>
            <a:endParaRPr lang="es-ES" sz="1600" b="1" cap="none" spc="0" dirty="0">
              <a:ln w="9525">
                <a:solidFill>
                  <a:schemeClr val="bg1"/>
                </a:solidFill>
                <a:prstDash val="solid"/>
              </a:ln>
              <a:effectLst>
                <a:outerShdw blurRad="12700" dist="38100" dir="2700000" algn="tl" rotWithShape="0">
                  <a:schemeClr val="accent5">
                    <a:lumMod val="60000"/>
                    <a:lumOff val="40000"/>
                  </a:schemeClr>
                </a:outerShdw>
              </a:effectLst>
            </a:endParaRPr>
          </a:p>
          <a:p>
            <a:pPr algn="ctr"/>
            <a:endParaRPr lang="es-ES" sz="3200" b="1" dirty="0">
              <a:ln w="9525">
                <a:solidFill>
                  <a:schemeClr val="bg1"/>
                </a:solidFill>
                <a:prstDash val="solid"/>
              </a:ln>
              <a:effectLst>
                <a:outerShdw blurRad="12700" dist="38100" dir="2700000" algn="tl" rotWithShape="0">
                  <a:schemeClr val="accent5">
                    <a:lumMod val="60000"/>
                    <a:lumOff val="40000"/>
                  </a:schemeClr>
                </a:outerShdw>
              </a:effectLst>
            </a:endParaRPr>
          </a:p>
          <a:p>
            <a:pPr algn="ctr"/>
            <a:endParaRPr lang="es-ES" sz="3200" b="1" cap="none" spc="0" dirty="0">
              <a:ln w="9525">
                <a:solidFill>
                  <a:schemeClr val="bg1"/>
                </a:solidFill>
                <a:prstDash val="solid"/>
              </a:ln>
              <a:effectLst>
                <a:outerShdw blurRad="12700" dist="38100" dir="2700000" algn="tl" rotWithShape="0">
                  <a:schemeClr val="accent5">
                    <a:lumMod val="60000"/>
                    <a:lumOff val="40000"/>
                  </a:schemeClr>
                </a:outerShdw>
              </a:effectLst>
            </a:endParaRPr>
          </a:p>
        </p:txBody>
      </p:sp>
      <p:sp>
        <p:nvSpPr>
          <p:cNvPr id="10" name="Rectángulo redondeado 9"/>
          <p:cNvSpPr/>
          <p:nvPr/>
        </p:nvSpPr>
        <p:spPr>
          <a:xfrm>
            <a:off x="3981023" y="3569987"/>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11" name="Elipse 10"/>
          <p:cNvSpPr/>
          <p:nvPr/>
        </p:nvSpPr>
        <p:spPr>
          <a:xfrm>
            <a:off x="4825892" y="4016875"/>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13" name="CuadroTexto 12"/>
          <p:cNvSpPr txBox="1"/>
          <p:nvPr/>
        </p:nvSpPr>
        <p:spPr>
          <a:xfrm>
            <a:off x="4682651" y="3576385"/>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14" name="Rectángulo redondeado 13"/>
          <p:cNvSpPr/>
          <p:nvPr/>
        </p:nvSpPr>
        <p:spPr>
          <a:xfrm>
            <a:off x="4026451" y="3522598"/>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2" name="CuadroTexto 1"/>
          <p:cNvSpPr txBox="1"/>
          <p:nvPr/>
        </p:nvSpPr>
        <p:spPr>
          <a:xfrm>
            <a:off x="712692" y="3622551"/>
            <a:ext cx="2635973" cy="1200329"/>
          </a:xfrm>
          <a:prstGeom prst="rect">
            <a:avLst/>
          </a:prstGeom>
          <a:noFill/>
          <a:ln w="38100">
            <a:solidFill>
              <a:schemeClr val="accent1">
                <a:lumMod val="60000"/>
                <a:lumOff val="40000"/>
              </a:schemeClr>
            </a:solidFill>
          </a:ln>
        </p:spPr>
        <p:txBody>
          <a:bodyPr wrap="square" rtlCol="0">
            <a:spAutoFit/>
          </a:bodyPr>
          <a:lstStyle/>
          <a:p>
            <a:pPr algn="ctr"/>
            <a:r>
              <a:rPr lang="es-AR" b="1" dirty="0">
                <a:ln w="9525">
                  <a:solidFill>
                    <a:schemeClr val="bg1"/>
                  </a:solidFill>
                  <a:prstDash val="solid"/>
                </a:ln>
                <a:effectLst>
                  <a:outerShdw blurRad="12700" dist="38100" dir="2700000" algn="tl" rotWithShape="0">
                    <a:schemeClr val="accent5">
                      <a:lumMod val="60000"/>
                      <a:lumOff val="40000"/>
                    </a:schemeClr>
                  </a:outerShdw>
                </a:effectLst>
              </a:rPr>
              <a:t>El de 50/50 que nos permitirá eliminar dos opciones antes de responder</a:t>
            </a:r>
          </a:p>
        </p:txBody>
      </p:sp>
      <p:cxnSp>
        <p:nvCxnSpPr>
          <p:cNvPr id="16" name="Conector recto 15"/>
          <p:cNvCxnSpPr>
            <a:cxnSpLocks/>
          </p:cNvCxnSpPr>
          <p:nvPr/>
        </p:nvCxnSpPr>
        <p:spPr>
          <a:xfrm flipH="1">
            <a:off x="3348666" y="4248979"/>
            <a:ext cx="1431798" cy="232105"/>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439657" y="4932300"/>
            <a:ext cx="11256474" cy="830997"/>
          </a:xfrm>
          <a:prstGeom prst="rect">
            <a:avLst/>
          </a:prstGeom>
          <a:noFill/>
        </p:spPr>
        <p:txBody>
          <a:bodyPr wrap="square" lIns="91440" tIns="45720" rIns="91440" bIns="45720">
            <a:spAutoFit/>
          </a:bodyPr>
          <a:lstStyle/>
          <a:p>
            <a:pPr algn="ctr"/>
            <a:r>
              <a:rPr lang="es-ES" sz="2400" b="1" cap="none" spc="0" dirty="0">
                <a:ln w="9525">
                  <a:solidFill>
                    <a:schemeClr val="bg1"/>
                  </a:solidFill>
                  <a:prstDash val="solid"/>
                </a:ln>
                <a:effectLst>
                  <a:outerShdw blurRad="12700" dist="38100" dir="2700000" algn="tl" rotWithShape="0">
                    <a:schemeClr val="accent5">
                      <a:lumMod val="60000"/>
                      <a:lumOff val="40000"/>
                    </a:schemeClr>
                  </a:outerShdw>
                </a:effectLst>
              </a:rPr>
              <a:t>Los comodines se podrán usar solo una vez por </a:t>
            </a:r>
            <a:r>
              <a:rPr lang="es-ES" sz="2400" b="1" dirty="0">
                <a:ln w="9525">
                  <a:solidFill>
                    <a:schemeClr val="bg1"/>
                  </a:solidFill>
                  <a:prstDash val="solid"/>
                </a:ln>
                <a:effectLst>
                  <a:outerShdw blurRad="12700" dist="38100" dir="2700000" algn="tl" rotWithShape="0">
                    <a:schemeClr val="accent5">
                      <a:lumMod val="60000"/>
                      <a:lumOff val="40000"/>
                    </a:schemeClr>
                  </a:outerShdw>
                </a:effectLst>
              </a:rPr>
              <a:t>cada juego.</a:t>
            </a:r>
          </a:p>
          <a:p>
            <a:pPr marL="457200" indent="-457200" algn="ctr">
              <a:buFont typeface="Wingdings" panose="05000000000000000000" pitchFamily="2" charset="2"/>
              <a:buChar char="ü"/>
            </a:pPr>
            <a:r>
              <a:rPr lang="es-ES" sz="2400" b="1" cap="none" spc="0" dirty="0">
                <a:ln w="9525">
                  <a:solidFill>
                    <a:schemeClr val="bg1"/>
                  </a:solidFill>
                  <a:prstDash val="solid"/>
                </a:ln>
                <a:effectLst>
                  <a:outerShdw blurRad="12700" dist="38100" dir="2700000" algn="tl" rotWithShape="0">
                    <a:schemeClr val="accent5">
                      <a:lumMod val="60000"/>
                      <a:lumOff val="40000"/>
                    </a:schemeClr>
                  </a:outerShdw>
                </a:effectLst>
              </a:rPr>
              <a:t>El primero se podrá usar de la pregunta 1 a la 5 inclusive</a:t>
            </a:r>
          </a:p>
        </p:txBody>
      </p:sp>
      <p:pic>
        <p:nvPicPr>
          <p:cNvPr id="20" name="Quien quiere ser millonario INICI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07573" y="2259180"/>
            <a:ext cx="609600" cy="609600"/>
          </a:xfrm>
          <a:prstGeom prst="rect">
            <a:avLst/>
          </a:prstGeom>
        </p:spPr>
      </p:pic>
    </p:spTree>
    <p:extLst>
      <p:ext uri="{BB962C8B-B14F-4D97-AF65-F5344CB8AC3E}">
        <p14:creationId xmlns:p14="http://schemas.microsoft.com/office/powerpoint/2010/main" val="2701589778"/>
      </p:ext>
    </p:extLst>
  </p:cSld>
  <p:clrMapOvr>
    <a:masterClrMapping/>
  </p:clrMapOvr>
  <mc:AlternateContent xmlns:mc="http://schemas.openxmlformats.org/markup-compatibility/2006" xmlns:p14="http://schemas.microsoft.com/office/powerpoint/2010/main">
    <mc:Choice Requires="p14">
      <p:transition spd="slow" p14:dur="2000" advClick="0">
        <p14:ferris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12"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20"/>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n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5" y="5285"/>
            <a:ext cx="12168375" cy="6857461"/>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1558565" y="2051394"/>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40154" y="4257285"/>
            <a:ext cx="9594167" cy="646331"/>
          </a:xfrm>
          <a:prstGeom prst="rect">
            <a:avLst/>
          </a:prstGeom>
          <a:noFill/>
        </p:spPr>
        <p:txBody>
          <a:bodyPr wrap="square" rtlCol="0">
            <a:spAutoFit/>
          </a:bodyPr>
          <a:lstStyle/>
          <a:p>
            <a:r>
              <a:rPr lang="es-MX" b="1" dirty="0"/>
              <a:t>El no aplicar el </a:t>
            </a:r>
            <a:r>
              <a:rPr lang="es-MX" b="1" dirty="0" err="1"/>
              <a:t>Seiri</a:t>
            </a:r>
            <a:r>
              <a:rPr lang="es-MX" b="1" dirty="0"/>
              <a:t> (clasificar) en una empresa se puede presentar algunos de los siguientes casos</a:t>
            </a:r>
            <a:endParaRPr lang="es-VE" b="1" dirty="0"/>
          </a:p>
        </p:txBody>
      </p:sp>
      <p:sp>
        <p:nvSpPr>
          <p:cNvPr id="5" name="Rectángulo redondeado A"/>
          <p:cNvSpPr/>
          <p:nvPr/>
        </p:nvSpPr>
        <p:spPr>
          <a:xfrm>
            <a:off x="1295982" y="5319927"/>
            <a:ext cx="444984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sz="1400" b="1" dirty="0">
                <a:solidFill>
                  <a:schemeClr val="bg1"/>
                </a:solidFill>
              </a:rPr>
              <a:t>Las vías de emergencia al estar ocupadas con productos o materiales innecesarios, impide la salida rápida del personal</a:t>
            </a:r>
            <a:endParaRPr lang="es-VE" sz="1400" b="1" dirty="0">
              <a:solidFill>
                <a:schemeClr val="bg1"/>
              </a:solidFill>
            </a:endParaRPr>
          </a:p>
        </p:txBody>
      </p:sp>
      <p:sp>
        <p:nvSpPr>
          <p:cNvPr id="18" name="Rectángulo redondeado B"/>
          <p:cNvSpPr/>
          <p:nvPr/>
        </p:nvSpPr>
        <p:spPr>
          <a:xfrm>
            <a:off x="6866671" y="6196532"/>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Todas son correctas </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Perderse en la oficina </a:t>
            </a:r>
          </a:p>
        </p:txBody>
      </p:sp>
      <p:sp>
        <p:nvSpPr>
          <p:cNvPr id="42" name="Rectángulo redondeado B"/>
          <p:cNvSpPr/>
          <p:nvPr/>
        </p:nvSpPr>
        <p:spPr>
          <a:xfrm>
            <a:off x="6866671" y="5333334"/>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Provocar un incendio por dejar el computador encendido </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2</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2412962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7"/>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37"/>
                                        </p:tgtEl>
                                        <p:attrNameLst>
                                          <p:attrName>fillcolor</p:attrName>
                                        </p:attrNameLst>
                                      </p:cBhvr>
                                      <p:to>
                                        <a:srgbClr val="FF0000"/>
                                      </p:to>
                                    </p:animClr>
                                    <p:set>
                                      <p:cBhvr>
                                        <p:cTn id="27" dur="1000" fill="hold"/>
                                        <p:tgtEl>
                                          <p:spTgt spid="37"/>
                                        </p:tgtEl>
                                        <p:attrNameLst>
                                          <p:attrName>fill.type</p:attrName>
                                        </p:attrNameLst>
                                      </p:cBhvr>
                                      <p:to>
                                        <p:strVal val="solid"/>
                                      </p:to>
                                    </p:set>
                                    <p:set>
                                      <p:cBhvr>
                                        <p:cTn id="28" dur="1000" fill="hold"/>
                                        <p:tgtEl>
                                          <p:spTgt spid="37"/>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29" restart="whenNotActive" fill="hold" evtFilter="cancelBubble" nodeType="interactiveSeq">
                <p:stCondLst>
                  <p:cond evt="onClick" delay="0">
                    <p:tgtEl>
                      <p:spTgt spid="42"/>
                    </p:tgtEl>
                  </p:cond>
                </p:stCondLst>
                <p:endSync evt="end" delay="0">
                  <p:rtn val="all"/>
                </p:endSync>
                <p:childTnLst>
                  <p:par>
                    <p:cTn id="30" fill="hold">
                      <p:stCondLst>
                        <p:cond delay="0"/>
                      </p:stCondLst>
                      <p:childTnLst>
                        <p:par>
                          <p:cTn id="31" fill="hold">
                            <p:stCondLst>
                              <p:cond delay="0"/>
                            </p:stCondLst>
                            <p:childTnLst>
                              <p:par>
                                <p:cTn id="32" presetID="1" presetClass="emph" presetSubtype="2" fill="hold" nodeType="clickEffect">
                                  <p:stCondLst>
                                    <p:cond delay="0"/>
                                  </p:stCondLst>
                                  <p:childTnLst>
                                    <p:animClr clrSpc="rgb" dir="cw">
                                      <p:cBhvr>
                                        <p:cTn id="33" dur="1000" fill="hold"/>
                                        <p:tgtEl>
                                          <p:spTgt spid="42"/>
                                        </p:tgtEl>
                                        <p:attrNameLst>
                                          <p:attrName>fillcolor</p:attrName>
                                        </p:attrNameLst>
                                      </p:cBhvr>
                                      <p:to>
                                        <a:srgbClr val="FF0000"/>
                                      </p:to>
                                    </p:animClr>
                                    <p:set>
                                      <p:cBhvr>
                                        <p:cTn id="34" dur="1000" fill="hold"/>
                                        <p:tgtEl>
                                          <p:spTgt spid="42"/>
                                        </p:tgtEl>
                                        <p:attrNameLst>
                                          <p:attrName>fill.type</p:attrName>
                                        </p:attrNameLst>
                                      </p:cBhvr>
                                      <p:to>
                                        <p:strVal val="solid"/>
                                      </p:to>
                                    </p:set>
                                    <p:set>
                                      <p:cBhvr>
                                        <p:cTn id="35" dur="1000" fill="hold"/>
                                        <p:tgtEl>
                                          <p:spTgt spid="42"/>
                                        </p:tgtEl>
                                        <p:attrNameLst>
                                          <p:attrName>fill.on</p:attrName>
                                        </p:attrNameLst>
                                      </p:cBhvr>
                                      <p:to>
                                        <p:strVal val="true"/>
                                      </p:to>
                                    </p:set>
                                  </p:childTnLst>
                                  <p:subTnLst>
                                    <p:audio>
                                      <p:cMediaNode>
                                        <p:cTn display="0" masterRel="sameClick">
                                          <p:stCondLst>
                                            <p:cond evt="begin" delay="0">
                                              <p:tn val="32"/>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36" restart="whenNotActive" fill="hold" evtFilter="cancelBubble" nodeType="interactiveSeq">
                <p:stCondLst>
                  <p:cond evt="onClick" delay="0">
                    <p:tgtEl>
                      <p:spTgt spid="14"/>
                    </p:tgtEl>
                  </p:cond>
                </p:stCondLst>
                <p:endSync evt="end" delay="0">
                  <p:rtn val="all"/>
                </p:endSync>
                <p:childTnLst>
                  <p:par>
                    <p:cTn id="37" fill="hold">
                      <p:stCondLst>
                        <p:cond delay="0"/>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37"/>
                                        </p:tgtEl>
                                      </p:cBhvr>
                                    </p:animEffect>
                                    <p:set>
                                      <p:cBhvr>
                                        <p:cTn id="41" dur="1" fill="hold">
                                          <p:stCondLst>
                                            <p:cond delay="499"/>
                                          </p:stCondLst>
                                        </p:cTn>
                                        <p:tgtEl>
                                          <p:spTgt spid="37"/>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n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5" y="5285"/>
            <a:ext cx="12168375" cy="6857461"/>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822537" y="2051610"/>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38558" y="3993237"/>
            <a:ext cx="9594167" cy="923330"/>
          </a:xfrm>
          <a:prstGeom prst="rect">
            <a:avLst/>
          </a:prstGeom>
          <a:noFill/>
        </p:spPr>
        <p:txBody>
          <a:bodyPr wrap="square" rtlCol="0">
            <a:spAutoFit/>
          </a:bodyPr>
          <a:lstStyle/>
          <a:p>
            <a:r>
              <a:rPr lang="es-MX" b="1" dirty="0"/>
              <a:t>Reducir las causas potenciales de accidentales y aumentar la conciencia de cuidado y conservación de los equipos y demás recursos de la compañía, es un meta que podemos alcanzar si ponemos en práctica las 5s</a:t>
            </a:r>
            <a:endParaRPr lang="es-VE" b="1" dirty="0"/>
          </a:p>
        </p:txBody>
      </p:sp>
      <p:sp>
        <p:nvSpPr>
          <p:cNvPr id="5" name="Rectángulo redondeado A"/>
          <p:cNvSpPr/>
          <p:nvPr/>
        </p:nvSpPr>
        <p:spPr>
          <a:xfrm>
            <a:off x="1264272"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Verdadero </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Falso </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53230" y="-26799"/>
            <a:ext cx="1602246" cy="1697394"/>
          </a:xfrm>
          <a:prstGeom prst="rect">
            <a:avLst/>
          </a:prstGeom>
        </p:spPr>
      </p:pic>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37" name="Rectángulo redondeado B"/>
          <p:cNvSpPr/>
          <p:nvPr/>
        </p:nvSpPr>
        <p:spPr>
          <a:xfrm>
            <a:off x="1264272" y="533868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Solo aplica industria de alta producción  </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Solo aplica al personal administrativo </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3</a:t>
            </a:r>
            <a:endParaRPr lang="es-VE" sz="2800" b="1" dirty="0"/>
          </a:p>
        </p:txBody>
      </p:sp>
      <p:sp>
        <p:nvSpPr>
          <p:cNvPr id="33" name="CuadroTexto 32">
            <a:hlinkClick r:id="rId8" action="ppaction://hlinksldjump"/>
          </p:cNvPr>
          <p:cNvSpPr txBox="1"/>
          <p:nvPr/>
        </p:nvSpPr>
        <p:spPr>
          <a:xfrm>
            <a:off x="10638886" y="582010"/>
            <a:ext cx="1807872" cy="369332"/>
          </a:xfrm>
          <a:prstGeom prst="rect">
            <a:avLst/>
          </a:prstGeom>
          <a:noFill/>
        </p:spPr>
        <p:txBody>
          <a:bodyPr wrap="square" rtlCol="0">
            <a:spAutoFit/>
          </a:bodyPr>
          <a:lstStyle/>
          <a:p>
            <a:r>
              <a:rPr lang="es-AR" b="1" dirty="0">
                <a:solidFill>
                  <a:schemeClr val="bg1"/>
                </a:solidFill>
              </a:rPr>
              <a:t>Siguiente</a:t>
            </a:r>
          </a:p>
        </p:txBody>
      </p:sp>
      <p:pic>
        <p:nvPicPr>
          <p:cNvPr id="34" name="Imagen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3076874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7"/>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37"/>
                                        </p:tgtEl>
                                        <p:attrNameLst>
                                          <p:attrName>fillcolor</p:attrName>
                                        </p:attrNameLst>
                                      </p:cBhvr>
                                      <p:to>
                                        <a:srgbClr val="FF0000"/>
                                      </p:to>
                                    </p:animClr>
                                    <p:set>
                                      <p:cBhvr>
                                        <p:cTn id="27" dur="1000" fill="hold"/>
                                        <p:tgtEl>
                                          <p:spTgt spid="37"/>
                                        </p:tgtEl>
                                        <p:attrNameLst>
                                          <p:attrName>fill.type</p:attrName>
                                        </p:attrNameLst>
                                      </p:cBhvr>
                                      <p:to>
                                        <p:strVal val="solid"/>
                                      </p:to>
                                    </p:set>
                                    <p:set>
                                      <p:cBhvr>
                                        <p:cTn id="28" dur="1000" fill="hold"/>
                                        <p:tgtEl>
                                          <p:spTgt spid="37"/>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29" restart="whenNotActive" fill="hold" evtFilter="cancelBubble" nodeType="interactiveSeq">
                <p:stCondLst>
                  <p:cond evt="onClick" delay="0">
                    <p:tgtEl>
                      <p:spTgt spid="42"/>
                    </p:tgtEl>
                  </p:cond>
                </p:stCondLst>
                <p:endSync evt="end" delay="0">
                  <p:rtn val="all"/>
                </p:endSync>
                <p:childTnLst>
                  <p:par>
                    <p:cTn id="30" fill="hold">
                      <p:stCondLst>
                        <p:cond delay="0"/>
                      </p:stCondLst>
                      <p:childTnLst>
                        <p:par>
                          <p:cTn id="31" fill="hold">
                            <p:stCondLst>
                              <p:cond delay="0"/>
                            </p:stCondLst>
                            <p:childTnLst>
                              <p:par>
                                <p:cTn id="32" presetID="1" presetClass="emph" presetSubtype="2" fill="hold" nodeType="clickEffect">
                                  <p:stCondLst>
                                    <p:cond delay="0"/>
                                  </p:stCondLst>
                                  <p:childTnLst>
                                    <p:animClr clrSpc="rgb" dir="cw">
                                      <p:cBhvr>
                                        <p:cTn id="33" dur="1000" fill="hold"/>
                                        <p:tgtEl>
                                          <p:spTgt spid="42"/>
                                        </p:tgtEl>
                                        <p:attrNameLst>
                                          <p:attrName>fillcolor</p:attrName>
                                        </p:attrNameLst>
                                      </p:cBhvr>
                                      <p:to>
                                        <a:srgbClr val="FF0000"/>
                                      </p:to>
                                    </p:animClr>
                                    <p:set>
                                      <p:cBhvr>
                                        <p:cTn id="34" dur="1000" fill="hold"/>
                                        <p:tgtEl>
                                          <p:spTgt spid="42"/>
                                        </p:tgtEl>
                                        <p:attrNameLst>
                                          <p:attrName>fill.type</p:attrName>
                                        </p:attrNameLst>
                                      </p:cBhvr>
                                      <p:to>
                                        <p:strVal val="solid"/>
                                      </p:to>
                                    </p:set>
                                    <p:set>
                                      <p:cBhvr>
                                        <p:cTn id="35" dur="1000" fill="hold"/>
                                        <p:tgtEl>
                                          <p:spTgt spid="42"/>
                                        </p:tgtEl>
                                        <p:attrNameLst>
                                          <p:attrName>fill.on</p:attrName>
                                        </p:attrNameLst>
                                      </p:cBhvr>
                                      <p:to>
                                        <p:strVal val="true"/>
                                      </p:to>
                                    </p:set>
                                  </p:childTnLst>
                                  <p:subTnLst>
                                    <p:audio>
                                      <p:cMediaNode>
                                        <p:cTn display="0" masterRel="sameClick">
                                          <p:stCondLst>
                                            <p:cond evt="begin" delay="0">
                                              <p:tn val="32"/>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36" restart="whenNotActive" fill="hold" evtFilter="cancelBubble" nodeType="interactiveSeq">
                <p:stCondLst>
                  <p:cond evt="onClick" delay="0">
                    <p:tgtEl>
                      <p:spTgt spid="14"/>
                    </p:tgtEl>
                  </p:cond>
                </p:stCondLst>
                <p:endSync evt="end" delay="0">
                  <p:rtn val="all"/>
                </p:endSync>
                <p:childTnLst>
                  <p:par>
                    <p:cTn id="37" fill="hold">
                      <p:stCondLst>
                        <p:cond delay="0"/>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37"/>
                                        </p:tgtEl>
                                      </p:cBhvr>
                                    </p:animEffect>
                                    <p:set>
                                      <p:cBhvr>
                                        <p:cTn id="41" dur="1" fill="hold">
                                          <p:stCondLst>
                                            <p:cond delay="499"/>
                                          </p:stCondLst>
                                        </p:cTn>
                                        <p:tgtEl>
                                          <p:spTgt spid="37"/>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n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5" y="5285"/>
            <a:ext cx="12168375" cy="6857461"/>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1625671" y="2050633"/>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40154" y="4257285"/>
            <a:ext cx="9594167" cy="369332"/>
          </a:xfrm>
          <a:prstGeom prst="rect">
            <a:avLst/>
          </a:prstGeom>
          <a:noFill/>
        </p:spPr>
        <p:txBody>
          <a:bodyPr wrap="square" rtlCol="0">
            <a:spAutoFit/>
          </a:bodyPr>
          <a:lstStyle/>
          <a:p>
            <a:r>
              <a:rPr lang="es-VE" b="1" dirty="0"/>
              <a:t>Las 5s son</a:t>
            </a:r>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sz="1600" b="1" dirty="0">
                <a:solidFill>
                  <a:schemeClr val="bg1"/>
                </a:solidFill>
              </a:rPr>
              <a:t>Actividades realizadas para aumentar la productividad industrial</a:t>
            </a:r>
          </a:p>
        </p:txBody>
      </p:sp>
      <p:sp>
        <p:nvSpPr>
          <p:cNvPr id="18" name="Rectángulo redondeado B"/>
          <p:cNvSpPr/>
          <p:nvPr/>
        </p:nvSpPr>
        <p:spPr>
          <a:xfrm>
            <a:off x="6838770" y="619965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Todas las anteriores </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sz="1400" b="1" dirty="0">
                <a:solidFill>
                  <a:schemeClr val="bg1"/>
                </a:solidFill>
              </a:rPr>
              <a:t>El fundamento del modelo de productividad industrial creado en Japón</a:t>
            </a:r>
            <a:endParaRPr lang="es-VE" sz="1400" b="1" dirty="0">
              <a:solidFill>
                <a:schemeClr val="bg1"/>
              </a:solidFill>
            </a:endParaRPr>
          </a:p>
        </p:txBody>
      </p:sp>
      <p:sp>
        <p:nvSpPr>
          <p:cNvPr id="42" name="Rectángulo redondeado B"/>
          <p:cNvSpPr/>
          <p:nvPr/>
        </p:nvSpPr>
        <p:spPr>
          <a:xfrm>
            <a:off x="6838770" y="532155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Para limpiar y organizar las actividades </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4</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1873136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7"/>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37"/>
                                        </p:tgtEl>
                                        <p:attrNameLst>
                                          <p:attrName>fillcolor</p:attrName>
                                        </p:attrNameLst>
                                      </p:cBhvr>
                                      <p:to>
                                        <a:srgbClr val="FF0000"/>
                                      </p:to>
                                    </p:animClr>
                                    <p:set>
                                      <p:cBhvr>
                                        <p:cTn id="27" dur="1000" fill="hold"/>
                                        <p:tgtEl>
                                          <p:spTgt spid="37"/>
                                        </p:tgtEl>
                                        <p:attrNameLst>
                                          <p:attrName>fill.type</p:attrName>
                                        </p:attrNameLst>
                                      </p:cBhvr>
                                      <p:to>
                                        <p:strVal val="solid"/>
                                      </p:to>
                                    </p:set>
                                    <p:set>
                                      <p:cBhvr>
                                        <p:cTn id="28" dur="1000" fill="hold"/>
                                        <p:tgtEl>
                                          <p:spTgt spid="37"/>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29" restart="whenNotActive" fill="hold" evtFilter="cancelBubble" nodeType="interactiveSeq">
                <p:stCondLst>
                  <p:cond evt="onClick" delay="0">
                    <p:tgtEl>
                      <p:spTgt spid="42"/>
                    </p:tgtEl>
                  </p:cond>
                </p:stCondLst>
                <p:endSync evt="end" delay="0">
                  <p:rtn val="all"/>
                </p:endSync>
                <p:childTnLst>
                  <p:par>
                    <p:cTn id="30" fill="hold">
                      <p:stCondLst>
                        <p:cond delay="0"/>
                      </p:stCondLst>
                      <p:childTnLst>
                        <p:par>
                          <p:cTn id="31" fill="hold">
                            <p:stCondLst>
                              <p:cond delay="0"/>
                            </p:stCondLst>
                            <p:childTnLst>
                              <p:par>
                                <p:cTn id="32" presetID="1" presetClass="emph" presetSubtype="2" fill="hold" nodeType="clickEffect">
                                  <p:stCondLst>
                                    <p:cond delay="0"/>
                                  </p:stCondLst>
                                  <p:childTnLst>
                                    <p:animClr clrSpc="rgb" dir="cw">
                                      <p:cBhvr>
                                        <p:cTn id="33" dur="1000" fill="hold"/>
                                        <p:tgtEl>
                                          <p:spTgt spid="42"/>
                                        </p:tgtEl>
                                        <p:attrNameLst>
                                          <p:attrName>fillcolor</p:attrName>
                                        </p:attrNameLst>
                                      </p:cBhvr>
                                      <p:to>
                                        <a:srgbClr val="FF0000"/>
                                      </p:to>
                                    </p:animClr>
                                    <p:set>
                                      <p:cBhvr>
                                        <p:cTn id="34" dur="1000" fill="hold"/>
                                        <p:tgtEl>
                                          <p:spTgt spid="42"/>
                                        </p:tgtEl>
                                        <p:attrNameLst>
                                          <p:attrName>fill.type</p:attrName>
                                        </p:attrNameLst>
                                      </p:cBhvr>
                                      <p:to>
                                        <p:strVal val="solid"/>
                                      </p:to>
                                    </p:set>
                                    <p:set>
                                      <p:cBhvr>
                                        <p:cTn id="35" dur="1000" fill="hold"/>
                                        <p:tgtEl>
                                          <p:spTgt spid="42"/>
                                        </p:tgtEl>
                                        <p:attrNameLst>
                                          <p:attrName>fill.on</p:attrName>
                                        </p:attrNameLst>
                                      </p:cBhvr>
                                      <p:to>
                                        <p:strVal val="true"/>
                                      </p:to>
                                    </p:set>
                                  </p:childTnLst>
                                  <p:subTnLst>
                                    <p:audio>
                                      <p:cMediaNode>
                                        <p:cTn display="0" masterRel="sameClick">
                                          <p:stCondLst>
                                            <p:cond evt="begin" delay="0">
                                              <p:tn val="32"/>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36" restart="whenNotActive" fill="hold" evtFilter="cancelBubble" nodeType="interactiveSeq">
                <p:stCondLst>
                  <p:cond evt="onClick" delay="0">
                    <p:tgtEl>
                      <p:spTgt spid="14"/>
                    </p:tgtEl>
                  </p:cond>
                </p:stCondLst>
                <p:endSync evt="end" delay="0">
                  <p:rtn val="all"/>
                </p:endSync>
                <p:childTnLst>
                  <p:par>
                    <p:cTn id="37" fill="hold">
                      <p:stCondLst>
                        <p:cond delay="0"/>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37"/>
                                        </p:tgtEl>
                                      </p:cBhvr>
                                    </p:animEffect>
                                    <p:set>
                                      <p:cBhvr>
                                        <p:cTn id="41" dur="1" fill="hold">
                                          <p:stCondLst>
                                            <p:cond delay="499"/>
                                          </p:stCondLst>
                                        </p:cTn>
                                        <p:tgtEl>
                                          <p:spTgt spid="37"/>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n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5" y="5285"/>
            <a:ext cx="12168375" cy="6857461"/>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1652062" y="2064984"/>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38558" y="4139603"/>
            <a:ext cx="9594167" cy="646331"/>
          </a:xfrm>
          <a:prstGeom prst="rect">
            <a:avLst/>
          </a:prstGeom>
          <a:noFill/>
        </p:spPr>
        <p:txBody>
          <a:bodyPr wrap="square" rtlCol="0">
            <a:spAutoFit/>
          </a:bodyPr>
          <a:lstStyle/>
          <a:p>
            <a:r>
              <a:rPr lang="es-MX" b="1" dirty="0"/>
              <a:t>Cual de estos paradigmas imposibilitan la implementación de las 5s en una empresa </a:t>
            </a:r>
            <a:endParaRPr lang="es-VE" b="1" dirty="0"/>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Todas son correctas</a:t>
            </a:r>
          </a:p>
        </p:txBody>
      </p:sp>
      <p:sp>
        <p:nvSpPr>
          <p:cNvPr id="18" name="Rectángulo redondeado B"/>
          <p:cNvSpPr/>
          <p:nvPr/>
        </p:nvSpPr>
        <p:spPr>
          <a:xfrm>
            <a:off x="1267418" y="6204685"/>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No veo la necesidad de aplicar las 5s </a:t>
            </a:r>
            <a:endParaRPr lang="es-VE" b="1" dirty="0">
              <a:solidFill>
                <a:schemeClr val="bg1"/>
              </a:solidFill>
            </a:endParaRP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37" name="Rectángulo redondeado B"/>
          <p:cNvSpPr/>
          <p:nvPr/>
        </p:nvSpPr>
        <p:spPr>
          <a:xfrm>
            <a:off x="6920291" y="5344533"/>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Necesitamos mas espacios para guardar todo lo que tenemos </a:t>
            </a:r>
          </a:p>
        </p:txBody>
      </p:sp>
      <p:sp>
        <p:nvSpPr>
          <p:cNvPr id="42" name="Rectángulo redondeado B"/>
          <p:cNvSpPr/>
          <p:nvPr/>
        </p:nvSpPr>
        <p:spPr>
          <a:xfrm>
            <a:off x="6920291" y="6187076"/>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a:solidFill>
                  <a:schemeClr val="bg1"/>
                </a:solidFill>
              </a:rPr>
              <a:t>Me pagan para trabajar, no para limpiar</a:t>
            </a:r>
            <a:endParaRPr lang="es-VE" b="1" dirty="0">
              <a:solidFill>
                <a:schemeClr val="bg1"/>
              </a:solidFill>
            </a:endParaRP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5</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404073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7"/>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37"/>
                                        </p:tgtEl>
                                        <p:attrNameLst>
                                          <p:attrName>fillcolor</p:attrName>
                                        </p:attrNameLst>
                                      </p:cBhvr>
                                      <p:to>
                                        <a:srgbClr val="FF0000"/>
                                      </p:to>
                                    </p:animClr>
                                    <p:set>
                                      <p:cBhvr>
                                        <p:cTn id="27" dur="1000" fill="hold"/>
                                        <p:tgtEl>
                                          <p:spTgt spid="37"/>
                                        </p:tgtEl>
                                        <p:attrNameLst>
                                          <p:attrName>fill.type</p:attrName>
                                        </p:attrNameLst>
                                      </p:cBhvr>
                                      <p:to>
                                        <p:strVal val="solid"/>
                                      </p:to>
                                    </p:set>
                                    <p:set>
                                      <p:cBhvr>
                                        <p:cTn id="28" dur="1000" fill="hold"/>
                                        <p:tgtEl>
                                          <p:spTgt spid="37"/>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29" restart="whenNotActive" fill="hold" evtFilter="cancelBubble" nodeType="interactiveSeq">
                <p:stCondLst>
                  <p:cond evt="onClick" delay="0">
                    <p:tgtEl>
                      <p:spTgt spid="42"/>
                    </p:tgtEl>
                  </p:cond>
                </p:stCondLst>
                <p:endSync evt="end" delay="0">
                  <p:rtn val="all"/>
                </p:endSync>
                <p:childTnLst>
                  <p:par>
                    <p:cTn id="30" fill="hold">
                      <p:stCondLst>
                        <p:cond delay="0"/>
                      </p:stCondLst>
                      <p:childTnLst>
                        <p:par>
                          <p:cTn id="31" fill="hold">
                            <p:stCondLst>
                              <p:cond delay="0"/>
                            </p:stCondLst>
                            <p:childTnLst>
                              <p:par>
                                <p:cTn id="32" presetID="1" presetClass="emph" presetSubtype="2" fill="hold" nodeType="clickEffect">
                                  <p:stCondLst>
                                    <p:cond delay="0"/>
                                  </p:stCondLst>
                                  <p:childTnLst>
                                    <p:animClr clrSpc="rgb" dir="cw">
                                      <p:cBhvr>
                                        <p:cTn id="33" dur="1000" fill="hold"/>
                                        <p:tgtEl>
                                          <p:spTgt spid="42"/>
                                        </p:tgtEl>
                                        <p:attrNameLst>
                                          <p:attrName>fillcolor</p:attrName>
                                        </p:attrNameLst>
                                      </p:cBhvr>
                                      <p:to>
                                        <a:srgbClr val="FF0000"/>
                                      </p:to>
                                    </p:animClr>
                                    <p:set>
                                      <p:cBhvr>
                                        <p:cTn id="34" dur="1000" fill="hold"/>
                                        <p:tgtEl>
                                          <p:spTgt spid="42"/>
                                        </p:tgtEl>
                                        <p:attrNameLst>
                                          <p:attrName>fill.type</p:attrName>
                                        </p:attrNameLst>
                                      </p:cBhvr>
                                      <p:to>
                                        <p:strVal val="solid"/>
                                      </p:to>
                                    </p:set>
                                    <p:set>
                                      <p:cBhvr>
                                        <p:cTn id="35" dur="1000" fill="hold"/>
                                        <p:tgtEl>
                                          <p:spTgt spid="42"/>
                                        </p:tgtEl>
                                        <p:attrNameLst>
                                          <p:attrName>fill.on</p:attrName>
                                        </p:attrNameLst>
                                      </p:cBhvr>
                                      <p:to>
                                        <p:strVal val="true"/>
                                      </p:to>
                                    </p:set>
                                  </p:childTnLst>
                                  <p:subTnLst>
                                    <p:audio>
                                      <p:cMediaNode>
                                        <p:cTn display="0" masterRel="sameClick">
                                          <p:stCondLst>
                                            <p:cond evt="begin" delay="0">
                                              <p:tn val="32"/>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36" restart="whenNotActive" fill="hold" evtFilter="cancelBubble" nodeType="interactiveSeq">
                <p:stCondLst>
                  <p:cond evt="onClick" delay="0">
                    <p:tgtEl>
                      <p:spTgt spid="14"/>
                    </p:tgtEl>
                  </p:cond>
                </p:stCondLst>
                <p:endSync evt="end" delay="0">
                  <p:rtn val="all"/>
                </p:endSync>
                <p:childTnLst>
                  <p:par>
                    <p:cTn id="37" fill="hold">
                      <p:stCondLst>
                        <p:cond delay="0"/>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37"/>
                                        </p:tgtEl>
                                      </p:cBhvr>
                                    </p:animEffect>
                                    <p:set>
                                      <p:cBhvr>
                                        <p:cTn id="41" dur="1" fill="hold">
                                          <p:stCondLst>
                                            <p:cond delay="499"/>
                                          </p:stCondLst>
                                        </p:cTn>
                                        <p:tgtEl>
                                          <p:spTgt spid="37"/>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n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5" y="5285"/>
            <a:ext cx="12168375" cy="6857461"/>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257285"/>
            <a:ext cx="9594167" cy="369332"/>
          </a:xfrm>
          <a:prstGeom prst="rect">
            <a:avLst/>
          </a:prstGeom>
          <a:noFill/>
        </p:spPr>
        <p:txBody>
          <a:bodyPr wrap="square" rtlCol="0">
            <a:spAutoFit/>
          </a:bodyPr>
          <a:lstStyle/>
          <a:p>
            <a:r>
              <a:rPr lang="es-MX" b="1" dirty="0"/>
              <a:t>Son dos S que están relacionados con la mejora de usted mismo</a:t>
            </a:r>
            <a:endParaRPr lang="es-VE" b="1" dirty="0"/>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Constancia y compromiso </a:t>
            </a:r>
          </a:p>
        </p:txBody>
      </p:sp>
      <p:sp>
        <p:nvSpPr>
          <p:cNvPr id="18" name="Rectángulo redondeado B"/>
          <p:cNvSpPr/>
          <p:nvPr/>
        </p:nvSpPr>
        <p:spPr>
          <a:xfrm>
            <a:off x="1250624" y="6200574"/>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limpiar y castigar</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6904254" y="5326704"/>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Compromiso y vigilar </a:t>
            </a:r>
          </a:p>
        </p:txBody>
      </p:sp>
      <p:sp>
        <p:nvSpPr>
          <p:cNvPr id="42" name="Rectángulo redondeado B"/>
          <p:cNvSpPr/>
          <p:nvPr/>
        </p:nvSpPr>
        <p:spPr>
          <a:xfrm>
            <a:off x="6920291" y="617738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Coordinacion  y sincronización </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6</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4244783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n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5" y="5285"/>
            <a:ext cx="12168375" cy="6857461"/>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257285"/>
            <a:ext cx="9594167" cy="369332"/>
          </a:xfrm>
          <a:prstGeom prst="rect">
            <a:avLst/>
          </a:prstGeom>
          <a:noFill/>
        </p:spPr>
        <p:txBody>
          <a:bodyPr wrap="square" rtlCol="0">
            <a:spAutoFit/>
          </a:bodyPr>
          <a:lstStyle/>
          <a:p>
            <a:r>
              <a:rPr lang="es-MX" b="1" dirty="0"/>
              <a:t>Es un beneficio de SEISO (limpieza) es</a:t>
            </a:r>
            <a:endParaRPr lang="es-VE" b="1" dirty="0"/>
          </a:p>
        </p:txBody>
      </p:sp>
      <p:sp>
        <p:nvSpPr>
          <p:cNvPr id="5" name="Rectángulo redondeado A"/>
          <p:cNvSpPr/>
          <p:nvPr/>
        </p:nvSpPr>
        <p:spPr>
          <a:xfrm>
            <a:off x="1264272" y="6191420"/>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sz="1400" b="1" dirty="0">
                <a:solidFill>
                  <a:schemeClr val="bg1"/>
                </a:solidFill>
              </a:rPr>
              <a:t>Incrementar la vida útil del equipo al evitar deterioro por contaminación y suciedad </a:t>
            </a:r>
            <a:endParaRPr lang="es-VE" sz="1400" b="1" dirty="0">
              <a:solidFill>
                <a:schemeClr val="bg1"/>
              </a:solidFill>
            </a:endParaRP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Se requiere mas tiempo para las actividades</a:t>
            </a:r>
            <a:endParaRPr lang="es-VE" b="1" dirty="0">
              <a:solidFill>
                <a:schemeClr val="bg1"/>
              </a:solidFill>
            </a:endParaRP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264272"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Evitar obtener un virus informático</a:t>
            </a:r>
            <a:endParaRPr lang="es-VE" b="1" dirty="0">
              <a:solidFill>
                <a:schemeClr val="bg1"/>
              </a:solidFill>
            </a:endParaRP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Ninguna de las anteriores </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7</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12707636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n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5" y="5285"/>
            <a:ext cx="12168375" cy="6857461"/>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257285"/>
            <a:ext cx="9594167" cy="400110"/>
          </a:xfrm>
          <a:prstGeom prst="rect">
            <a:avLst/>
          </a:prstGeom>
          <a:noFill/>
        </p:spPr>
        <p:txBody>
          <a:bodyPr wrap="square" rtlCol="0">
            <a:spAutoFit/>
          </a:bodyPr>
          <a:lstStyle/>
          <a:p>
            <a:r>
              <a:rPr lang="es-MX" sz="2000" b="1" dirty="0"/>
              <a:t>La limpieza pretende </a:t>
            </a:r>
            <a:endParaRPr lang="es-VE" sz="2000" b="1" dirty="0"/>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CO" b="1" dirty="0">
                <a:solidFill>
                  <a:schemeClr val="bg1"/>
                </a:solidFill>
              </a:rPr>
              <a:t>Incentivar la actitud de orden y aseo  </a:t>
            </a:r>
            <a:endParaRPr lang="es-VE" b="1" dirty="0">
              <a:solidFill>
                <a:schemeClr val="bg1"/>
              </a:solidFill>
            </a:endParaRPr>
          </a:p>
        </p:txBody>
      </p:sp>
      <p:sp>
        <p:nvSpPr>
          <p:cNvPr id="18" name="Rectángulo redondeado B"/>
          <p:cNvSpPr/>
          <p:nvPr/>
        </p:nvSpPr>
        <p:spPr>
          <a:xfrm>
            <a:off x="6872139" y="6200995"/>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Mejora continua </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Ampliar espacios </a:t>
            </a:r>
          </a:p>
        </p:txBody>
      </p:sp>
      <p:sp>
        <p:nvSpPr>
          <p:cNvPr id="42" name="Rectángulo redondeado B"/>
          <p:cNvSpPr/>
          <p:nvPr/>
        </p:nvSpPr>
        <p:spPr>
          <a:xfrm>
            <a:off x="6866066" y="5324613"/>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Eliminar lo innecesario </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8</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3965049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n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5" y="5285"/>
            <a:ext cx="12168375" cy="6857461"/>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257285"/>
            <a:ext cx="9594167" cy="646331"/>
          </a:xfrm>
          <a:prstGeom prst="rect">
            <a:avLst/>
          </a:prstGeom>
          <a:noFill/>
        </p:spPr>
        <p:txBody>
          <a:bodyPr wrap="square" rtlCol="0">
            <a:spAutoFit/>
          </a:bodyPr>
          <a:lstStyle/>
          <a:p>
            <a:r>
              <a:rPr lang="es-MX" b="1" dirty="0"/>
              <a:t>Existe en la mente y en la voluntad de las personas y solo la conducta demuestra la presencia, sin embargo</a:t>
            </a:r>
            <a:endParaRPr lang="es-VE" b="1" dirty="0"/>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La disciplina</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La estandarización</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$50.000</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La organización</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Ciclo PHVA</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9</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7246653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n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5" y="5285"/>
            <a:ext cx="12168375" cy="6857461"/>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558877" y="4244020"/>
            <a:ext cx="9594167" cy="369332"/>
          </a:xfrm>
          <a:prstGeom prst="rect">
            <a:avLst/>
          </a:prstGeom>
          <a:noFill/>
        </p:spPr>
        <p:txBody>
          <a:bodyPr wrap="square" rtlCol="0">
            <a:spAutoFit/>
          </a:bodyPr>
          <a:lstStyle/>
          <a:p>
            <a:r>
              <a:rPr lang="es-MX" b="1" dirty="0"/>
              <a:t>¿Cuales son los criterios que se debe seguir para el ordenamiento de los materiales?</a:t>
            </a:r>
            <a:endParaRPr lang="es-VE" b="1" dirty="0"/>
          </a:p>
        </p:txBody>
      </p:sp>
      <p:sp>
        <p:nvSpPr>
          <p:cNvPr id="5" name="Rectángulo redondeado A"/>
          <p:cNvSpPr/>
          <p:nvPr/>
        </p:nvSpPr>
        <p:spPr>
          <a:xfrm>
            <a:off x="1277643" y="619467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sz="1400" b="1" dirty="0">
                <a:solidFill>
                  <a:schemeClr val="bg1"/>
                </a:solidFill>
              </a:rPr>
              <a:t>Debemos asignar a los elementos la ubicación más adecuada para que facilite su uso y reposición.</a:t>
            </a:r>
            <a:endParaRPr lang="es-VE" sz="1400" b="1" dirty="0">
              <a:solidFill>
                <a:schemeClr val="bg1"/>
              </a:solidFill>
            </a:endParaRP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sz="1400" b="1" dirty="0">
                <a:solidFill>
                  <a:schemeClr val="bg1"/>
                </a:solidFill>
              </a:rPr>
              <a:t>Debemos eliminar la suciedad identificando las fuentes de suciedad para evitar que se vuelva a ensuciar.</a:t>
            </a:r>
            <a:endParaRPr lang="es-VE" b="1" dirty="0">
              <a:solidFill>
                <a:schemeClr val="bg1"/>
              </a:solidFill>
            </a:endParaRP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$100.000</a:t>
            </a:r>
          </a:p>
          <a:p>
            <a:pPr algn="ctr"/>
            <a:r>
              <a:rPr lang="es-AR" b="1" dirty="0">
                <a:ln w="12700">
                  <a:solidFill>
                    <a:schemeClr val="accent1"/>
                  </a:solidFill>
                  <a:prstDash val="solid"/>
                </a:ln>
                <a:effectLst>
                  <a:outerShdw dist="38100" dir="2640000" algn="bl" rotWithShape="0">
                    <a:schemeClr val="accent1"/>
                  </a:outerShdw>
                </a:effectLst>
              </a:rPr>
              <a:t>$50.000</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277643" y="53312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sz="1400" b="1" dirty="0">
                <a:solidFill>
                  <a:schemeClr val="bg1"/>
                </a:solidFill>
              </a:rPr>
              <a:t>Debemos ubicar los materiales cerca a nosotros para no tener que movernos para alcanzarlos.</a:t>
            </a:r>
            <a:endParaRPr lang="es-VE" sz="1400" b="1" dirty="0">
              <a:solidFill>
                <a:schemeClr val="bg1"/>
              </a:solidFill>
            </a:endParaRP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sz="1600" b="1" dirty="0">
                <a:solidFill>
                  <a:schemeClr val="bg1"/>
                </a:solidFill>
              </a:rPr>
              <a:t>Debemos ubicar todos los elementos dentro de nuestra área de trabajo</a:t>
            </a:r>
            <a:endParaRPr lang="es-VE" sz="1600" b="1" dirty="0">
              <a:solidFill>
                <a:schemeClr val="bg1"/>
              </a:solidFill>
            </a:endParaRP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b="1" dirty="0"/>
              <a:t>10</a:t>
            </a:r>
            <a:endParaRPr lang="es-VE" sz="14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38062107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n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5" y="5285"/>
            <a:ext cx="12168375" cy="6857461"/>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136970"/>
            <a:ext cx="9594167" cy="369332"/>
          </a:xfrm>
          <a:prstGeom prst="rect">
            <a:avLst/>
          </a:prstGeom>
          <a:noFill/>
        </p:spPr>
        <p:txBody>
          <a:bodyPr wrap="square" rtlCol="0">
            <a:spAutoFit/>
          </a:bodyPr>
          <a:lstStyle/>
          <a:p>
            <a:r>
              <a:rPr lang="es-MX" b="1" dirty="0"/>
              <a:t>¿Cuáles son las herramientas que se pueden utilizar para estandarizar?</a:t>
            </a:r>
            <a:endParaRPr lang="es-VE" b="1" dirty="0"/>
          </a:p>
        </p:txBody>
      </p:sp>
      <p:sp>
        <p:nvSpPr>
          <p:cNvPr id="5" name="Rectángulo redondeado A"/>
          <p:cNvSpPr/>
          <p:nvPr/>
        </p:nvSpPr>
        <p:spPr>
          <a:xfrm>
            <a:off x="6906643" y="6195642"/>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CO" b="1" dirty="0">
                <a:solidFill>
                  <a:schemeClr val="bg1"/>
                </a:solidFill>
              </a:rPr>
              <a:t>Rótulos y controles visuales para los archivadores</a:t>
            </a:r>
            <a:r>
              <a:rPr lang="es-MX" b="1" dirty="0">
                <a:solidFill>
                  <a:schemeClr val="bg1"/>
                </a:solidFill>
              </a:rPr>
              <a:t> </a:t>
            </a:r>
            <a:r>
              <a:rPr lang="es-VE" b="1" dirty="0">
                <a:solidFill>
                  <a:schemeClr val="bg1"/>
                </a:solidFill>
              </a:rPr>
              <a:t> </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Eliminar la suciedad </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$250.000</a:t>
            </a:r>
          </a:p>
          <a:p>
            <a:pPr algn="ctr"/>
            <a:r>
              <a:rPr lang="es-AR" b="1" dirty="0">
                <a:ln w="12700">
                  <a:solidFill>
                    <a:schemeClr val="accent1"/>
                  </a:solidFill>
                  <a:prstDash val="solid"/>
                </a:ln>
                <a:effectLst>
                  <a:outerShdw dist="38100" dir="2640000" algn="bl" rotWithShape="0">
                    <a:schemeClr val="accent1"/>
                  </a:outerShdw>
                </a:effectLst>
              </a:rPr>
              <a:t>$100.000</a:t>
            </a:r>
          </a:p>
          <a:p>
            <a:pPr algn="ctr"/>
            <a:r>
              <a:rPr lang="es-AR" b="1" dirty="0">
                <a:ln w="12700">
                  <a:solidFill>
                    <a:schemeClr val="accent1"/>
                  </a:solidFill>
                  <a:prstDash val="solid"/>
                </a:ln>
                <a:effectLst>
                  <a:outerShdw dist="38100" dir="2640000" algn="bl" rotWithShape="0">
                    <a:schemeClr val="accent1"/>
                  </a:outerShdw>
                </a:effectLst>
              </a:rPr>
              <a:t>$50.000</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Ubicar todos los elementos dentro de nuestra área </a:t>
            </a:r>
            <a:endParaRPr lang="es-VE" b="1" dirty="0">
              <a:solidFill>
                <a:schemeClr val="bg1"/>
              </a:solidFill>
            </a:endParaRPr>
          </a:p>
        </p:txBody>
      </p:sp>
      <p:sp>
        <p:nvSpPr>
          <p:cNvPr id="42" name="Rectángulo redondeado B"/>
          <p:cNvSpPr/>
          <p:nvPr/>
        </p:nvSpPr>
        <p:spPr>
          <a:xfrm>
            <a:off x="1300048" y="5340358"/>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Asignar a los elementos la ubicación más adecuada</a:t>
            </a:r>
            <a:endParaRPr lang="es-VE" b="1" dirty="0">
              <a:solidFill>
                <a:schemeClr val="bg1"/>
              </a:solidFill>
            </a:endParaRP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b="1" dirty="0"/>
              <a:t>11</a:t>
            </a:r>
            <a:endParaRPr lang="es-VE" sz="14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919986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1626471" y="2038795"/>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63725" y="4235379"/>
            <a:ext cx="9594167" cy="461665"/>
          </a:xfrm>
          <a:prstGeom prst="rect">
            <a:avLst/>
          </a:prstGeom>
          <a:noFill/>
        </p:spPr>
        <p:txBody>
          <a:bodyPr wrap="square" rtlCol="0">
            <a:spAutoFit/>
          </a:bodyPr>
          <a:lstStyle/>
          <a:p>
            <a:r>
              <a:rPr lang="es-CO" sz="2400" dirty="0">
                <a:effectLst/>
                <a:latin typeface="Calibri" panose="020F0502020204030204" pitchFamily="34" charset="0"/>
                <a:ea typeface="Calibri" panose="020F0502020204030204" pitchFamily="34" charset="0"/>
                <a:cs typeface="Times New Roman" panose="02020603050405020304" pitchFamily="18" charset="0"/>
              </a:rPr>
              <a:t>Es un objetivo de las 5s una metodología </a:t>
            </a:r>
            <a:endParaRPr lang="es-VE" sz="2400" b="1" dirty="0"/>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Mejorar el nivel de limpieza y organizado los lugares</a:t>
            </a:r>
            <a:endParaRPr lang="es-VE" b="1" dirty="0">
              <a:solidFill>
                <a:schemeClr val="bg1"/>
              </a:solidFill>
            </a:endParaRP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Mantener el nivel de limpieza que se tiene</a:t>
            </a:r>
            <a:endParaRPr lang="es-VE" b="1" dirty="0">
              <a:solidFill>
                <a:schemeClr val="bg1"/>
              </a:solidFill>
            </a:endParaRP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$0</a:t>
            </a:r>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Dejar en el espacio de trabajo lo que sea inútil</a:t>
            </a:r>
            <a:endParaRPr lang="es-VE" b="1" dirty="0">
              <a:solidFill>
                <a:schemeClr val="bg1"/>
              </a:solidFill>
            </a:endParaRP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 y b son verdaderos</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1</a:t>
            </a:r>
            <a:endParaRPr lang="es-VE" sz="2800" b="1" dirty="0"/>
          </a:p>
        </p:txBody>
      </p:sp>
      <p:pic>
        <p:nvPicPr>
          <p:cNvPr id="44" name="Imagen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168593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7"/>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37"/>
                                        </p:tgtEl>
                                        <p:attrNameLst>
                                          <p:attrName>fillcolor</p:attrName>
                                        </p:attrNameLst>
                                      </p:cBhvr>
                                      <p:to>
                                        <a:srgbClr val="FF0000"/>
                                      </p:to>
                                    </p:animClr>
                                    <p:set>
                                      <p:cBhvr>
                                        <p:cTn id="27" dur="1000" fill="hold"/>
                                        <p:tgtEl>
                                          <p:spTgt spid="37"/>
                                        </p:tgtEl>
                                        <p:attrNameLst>
                                          <p:attrName>fill.type</p:attrName>
                                        </p:attrNameLst>
                                      </p:cBhvr>
                                      <p:to>
                                        <p:strVal val="solid"/>
                                      </p:to>
                                    </p:set>
                                    <p:set>
                                      <p:cBhvr>
                                        <p:cTn id="28" dur="1000" fill="hold"/>
                                        <p:tgtEl>
                                          <p:spTgt spid="37"/>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29" restart="whenNotActive" fill="hold" evtFilter="cancelBubble" nodeType="interactiveSeq">
                <p:stCondLst>
                  <p:cond evt="onClick" delay="0">
                    <p:tgtEl>
                      <p:spTgt spid="42"/>
                    </p:tgtEl>
                  </p:cond>
                </p:stCondLst>
                <p:endSync evt="end" delay="0">
                  <p:rtn val="all"/>
                </p:endSync>
                <p:childTnLst>
                  <p:par>
                    <p:cTn id="30" fill="hold">
                      <p:stCondLst>
                        <p:cond delay="0"/>
                      </p:stCondLst>
                      <p:childTnLst>
                        <p:par>
                          <p:cTn id="31" fill="hold">
                            <p:stCondLst>
                              <p:cond delay="0"/>
                            </p:stCondLst>
                            <p:childTnLst>
                              <p:par>
                                <p:cTn id="32" presetID="1" presetClass="emph" presetSubtype="2" fill="hold" nodeType="clickEffect">
                                  <p:stCondLst>
                                    <p:cond delay="0"/>
                                  </p:stCondLst>
                                  <p:childTnLst>
                                    <p:animClr clrSpc="rgb" dir="cw">
                                      <p:cBhvr>
                                        <p:cTn id="33" dur="1000" fill="hold"/>
                                        <p:tgtEl>
                                          <p:spTgt spid="42"/>
                                        </p:tgtEl>
                                        <p:attrNameLst>
                                          <p:attrName>fillcolor</p:attrName>
                                        </p:attrNameLst>
                                      </p:cBhvr>
                                      <p:to>
                                        <a:srgbClr val="FF0000"/>
                                      </p:to>
                                    </p:animClr>
                                    <p:set>
                                      <p:cBhvr>
                                        <p:cTn id="34" dur="1000" fill="hold"/>
                                        <p:tgtEl>
                                          <p:spTgt spid="42"/>
                                        </p:tgtEl>
                                        <p:attrNameLst>
                                          <p:attrName>fill.type</p:attrName>
                                        </p:attrNameLst>
                                      </p:cBhvr>
                                      <p:to>
                                        <p:strVal val="solid"/>
                                      </p:to>
                                    </p:set>
                                    <p:set>
                                      <p:cBhvr>
                                        <p:cTn id="35" dur="1000" fill="hold"/>
                                        <p:tgtEl>
                                          <p:spTgt spid="42"/>
                                        </p:tgtEl>
                                        <p:attrNameLst>
                                          <p:attrName>fill.on</p:attrName>
                                        </p:attrNameLst>
                                      </p:cBhvr>
                                      <p:to>
                                        <p:strVal val="true"/>
                                      </p:to>
                                    </p:set>
                                  </p:childTnLst>
                                  <p:subTnLst>
                                    <p:audio>
                                      <p:cMediaNode>
                                        <p:cTn display="0" masterRel="sameClick">
                                          <p:stCondLst>
                                            <p:cond evt="begin" delay="0">
                                              <p:tn val="32"/>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36" restart="whenNotActive" fill="hold" evtFilter="cancelBubble" nodeType="interactiveSeq">
                <p:stCondLst>
                  <p:cond evt="onClick" delay="0">
                    <p:tgtEl>
                      <p:spTgt spid="14"/>
                    </p:tgtEl>
                  </p:cond>
                </p:stCondLst>
                <p:endSync evt="end" delay="0">
                  <p:rtn val="all"/>
                </p:endSync>
                <p:childTnLst>
                  <p:par>
                    <p:cTn id="37" fill="hold">
                      <p:stCondLst>
                        <p:cond delay="0"/>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37"/>
                                        </p:tgtEl>
                                      </p:cBhvr>
                                    </p:animEffect>
                                    <p:set>
                                      <p:cBhvr>
                                        <p:cTn id="41" dur="1" fill="hold">
                                          <p:stCondLst>
                                            <p:cond delay="499"/>
                                          </p:stCondLst>
                                        </p:cTn>
                                        <p:tgtEl>
                                          <p:spTgt spid="37"/>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n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5" y="5285"/>
            <a:ext cx="12168375" cy="6857461"/>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38558" y="4153175"/>
            <a:ext cx="9594167" cy="646331"/>
          </a:xfrm>
          <a:prstGeom prst="rect">
            <a:avLst/>
          </a:prstGeom>
          <a:noFill/>
        </p:spPr>
        <p:txBody>
          <a:bodyPr wrap="square" rtlCol="0">
            <a:spAutoFit/>
          </a:bodyPr>
          <a:lstStyle/>
          <a:p>
            <a:r>
              <a:rPr lang="es-MX" b="1" dirty="0"/>
              <a:t>Con respecto a la cuarta S: SEIKETSU (estandarización), indique la afirmación correcta:</a:t>
            </a:r>
            <a:endParaRPr lang="es-VE" b="1" dirty="0"/>
          </a:p>
        </p:txBody>
      </p:sp>
      <p:sp>
        <p:nvSpPr>
          <p:cNvPr id="5" name="Rectángulo redondeado A"/>
          <p:cNvSpPr/>
          <p:nvPr/>
        </p:nvSpPr>
        <p:spPr>
          <a:xfrm>
            <a:off x="6920291" y="533228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sz="1200" b="1" dirty="0">
                <a:solidFill>
                  <a:schemeClr val="bg1"/>
                </a:solidFill>
              </a:rPr>
              <a:t>Se deben uniformizar criterios con los compañeros de trabajo para lograr estándares claros, entendidos y conocidos por todos</a:t>
            </a:r>
            <a:endParaRPr lang="es-VE" sz="1200" b="1" dirty="0">
              <a:solidFill>
                <a:schemeClr val="bg1"/>
              </a:solidFill>
            </a:endParaRPr>
          </a:p>
        </p:txBody>
      </p:sp>
      <p:sp>
        <p:nvSpPr>
          <p:cNvPr id="18" name="Rectángulo redondeado B"/>
          <p:cNvSpPr/>
          <p:nvPr/>
        </p:nvSpPr>
        <p:spPr>
          <a:xfrm>
            <a:off x="1288130" y="533868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Asignar a los elementos la ubicación más adecuada </a:t>
            </a:r>
            <a:endParaRPr lang="es-VE" b="1" dirty="0">
              <a:solidFill>
                <a:schemeClr val="bg1"/>
              </a:solidFill>
            </a:endParaRP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$500.000</a:t>
            </a:r>
          </a:p>
          <a:p>
            <a:pPr algn="ctr"/>
            <a:r>
              <a:rPr lang="es-AR" b="1" dirty="0">
                <a:ln w="12700">
                  <a:solidFill>
                    <a:schemeClr val="accent1"/>
                  </a:solidFill>
                  <a:prstDash val="solid"/>
                </a:ln>
                <a:effectLst>
                  <a:outerShdw dist="38100" dir="2640000" algn="bl" rotWithShape="0">
                    <a:schemeClr val="accent1"/>
                  </a:outerShdw>
                </a:effectLst>
              </a:rPr>
              <a:t>$250.000</a:t>
            </a:r>
          </a:p>
          <a:p>
            <a:pPr algn="ctr"/>
            <a:r>
              <a:rPr lang="es-AR" b="1" dirty="0">
                <a:ln w="12700">
                  <a:solidFill>
                    <a:schemeClr val="accent1"/>
                  </a:solidFill>
                  <a:prstDash val="solid"/>
                </a:ln>
                <a:effectLst>
                  <a:outerShdw dist="38100" dir="2640000" algn="bl" rotWithShape="0">
                    <a:schemeClr val="accent1"/>
                  </a:outerShdw>
                </a:effectLst>
              </a:rPr>
              <a:t>$100.000</a:t>
            </a:r>
          </a:p>
          <a:p>
            <a:pPr algn="ctr"/>
            <a:r>
              <a:rPr lang="es-AR" b="1" dirty="0">
                <a:ln w="12700">
                  <a:solidFill>
                    <a:schemeClr val="accent1"/>
                  </a:solidFill>
                  <a:prstDash val="solid"/>
                </a:ln>
                <a:effectLst>
                  <a:outerShdw dist="38100" dir="2640000" algn="bl" rotWithShape="0">
                    <a:schemeClr val="accent1"/>
                  </a:outerShdw>
                </a:effectLst>
              </a:rPr>
              <a:t>$50.000</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Mantener el lugar de trabajo bonito y agradable</a:t>
            </a:r>
            <a:endParaRPr lang="es-VE" b="1" dirty="0">
              <a:solidFill>
                <a:schemeClr val="bg1"/>
              </a:solidFill>
            </a:endParaRP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sz="1500" b="1" dirty="0">
                <a:solidFill>
                  <a:schemeClr val="bg1"/>
                </a:solidFill>
              </a:rPr>
              <a:t>Aquellos elementos o documentos que no se usan</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b="1" dirty="0"/>
              <a:t>12</a:t>
            </a:r>
            <a:endParaRPr lang="es-VE" sz="14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1078924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9" name="Grupo 8"/>
          <p:cNvGrpSpPr/>
          <p:nvPr/>
        </p:nvGrpSpPr>
        <p:grpSpPr>
          <a:xfrm rot="1013806">
            <a:off x="232016" y="3267981"/>
            <a:ext cx="1928514" cy="1697394"/>
            <a:chOff x="190073" y="-152865"/>
            <a:chExt cx="2325237" cy="2065595"/>
          </a:xfrm>
        </p:grpSpPr>
        <p:pic>
          <p:nvPicPr>
            <p:cNvPr id="10" name="Imagen 9">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11" name="CuadroTexto 10">
              <a:hlinkClick r:id="rId5"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pic>
        <p:nvPicPr>
          <p:cNvPr id="12" name="sonido aplausos y gritos del publico -  Sound applause and shouts of the public (192kbit_AAC)">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631404" y="2608568"/>
            <a:ext cx="609600" cy="609600"/>
          </a:xfrm>
          <a:prstGeom prst="rect">
            <a:avLst/>
          </a:prstGeom>
        </p:spPr>
      </p:pic>
      <p:pic>
        <p:nvPicPr>
          <p:cNvPr id="13" name="Imagen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333522">
            <a:off x="10042578" y="3711507"/>
            <a:ext cx="1931956" cy="1020941"/>
          </a:xfrm>
          <a:prstGeom prst="rect">
            <a:avLst/>
          </a:prstGeom>
        </p:spPr>
      </p:pic>
    </p:spTree>
    <p:extLst>
      <p:ext uri="{BB962C8B-B14F-4D97-AF65-F5344CB8AC3E}">
        <p14:creationId xmlns:p14="http://schemas.microsoft.com/office/powerpoint/2010/main" val="2389975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fractur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1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61" y="0"/>
            <a:ext cx="12165039" cy="6873517"/>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1652062" y="2092153"/>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40154" y="4257285"/>
            <a:ext cx="9594167" cy="369332"/>
          </a:xfrm>
          <a:prstGeom prst="rect">
            <a:avLst/>
          </a:prstGeom>
          <a:noFill/>
        </p:spPr>
        <p:txBody>
          <a:bodyPr wrap="square" rtlCol="0">
            <a:spAutoFit/>
          </a:bodyPr>
          <a:lstStyle/>
          <a:p>
            <a:r>
              <a:rPr lang="es-MX" b="1" dirty="0"/>
              <a:t>¿Qué beneficios brinda implementar las 5S en el lugar de trabajo?</a:t>
            </a:r>
            <a:endParaRPr lang="es-VE" b="1" dirty="0"/>
          </a:p>
        </p:txBody>
      </p:sp>
      <p:sp>
        <p:nvSpPr>
          <p:cNvPr id="5" name="Rectángulo redondeado A"/>
          <p:cNvSpPr/>
          <p:nvPr/>
        </p:nvSpPr>
        <p:spPr>
          <a:xfrm>
            <a:off x="1295981" y="5319927"/>
            <a:ext cx="4389201"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sz="1600" b="1" dirty="0">
                <a:solidFill>
                  <a:schemeClr val="bg1"/>
                </a:solidFill>
              </a:rPr>
              <a:t>B y D son correctas </a:t>
            </a:r>
            <a:endParaRPr lang="es-VE" sz="1600" b="1" dirty="0">
              <a:solidFill>
                <a:schemeClr val="bg1"/>
              </a:solidFill>
            </a:endParaRP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Optimizar el trabajo realizado</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$0</a:t>
            </a:r>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Mantener los equipos deteriorados </a:t>
            </a:r>
          </a:p>
        </p:txBody>
      </p:sp>
      <p:sp>
        <p:nvSpPr>
          <p:cNvPr id="42" name="Rectángulo redondeado B"/>
          <p:cNvSpPr/>
          <p:nvPr/>
        </p:nvSpPr>
        <p:spPr>
          <a:xfrm>
            <a:off x="6906643"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sz="1400" b="1" dirty="0">
                <a:solidFill>
                  <a:schemeClr val="bg1"/>
                </a:solidFill>
              </a:rPr>
              <a:t>Promueve el trabajo en equipo para que la mejora continua sea una tarea de todos</a:t>
            </a:r>
            <a:endParaRPr lang="es-VE" sz="1400" b="1" dirty="0">
              <a:solidFill>
                <a:schemeClr val="bg1"/>
              </a:solidFill>
            </a:endParaRP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1</a:t>
            </a:r>
            <a:endParaRPr lang="es-VE" sz="2800" b="1" dirty="0"/>
          </a:p>
        </p:txBody>
      </p:sp>
      <p:pic>
        <p:nvPicPr>
          <p:cNvPr id="44" name="Imagen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25977328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7"/>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37"/>
                                        </p:tgtEl>
                                        <p:attrNameLst>
                                          <p:attrName>fillcolor</p:attrName>
                                        </p:attrNameLst>
                                      </p:cBhvr>
                                      <p:to>
                                        <a:srgbClr val="FF0000"/>
                                      </p:to>
                                    </p:animClr>
                                    <p:set>
                                      <p:cBhvr>
                                        <p:cTn id="27" dur="1000" fill="hold"/>
                                        <p:tgtEl>
                                          <p:spTgt spid="37"/>
                                        </p:tgtEl>
                                        <p:attrNameLst>
                                          <p:attrName>fill.type</p:attrName>
                                        </p:attrNameLst>
                                      </p:cBhvr>
                                      <p:to>
                                        <p:strVal val="solid"/>
                                      </p:to>
                                    </p:set>
                                    <p:set>
                                      <p:cBhvr>
                                        <p:cTn id="28" dur="1000" fill="hold"/>
                                        <p:tgtEl>
                                          <p:spTgt spid="37"/>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29" restart="whenNotActive" fill="hold" evtFilter="cancelBubble" nodeType="interactiveSeq">
                <p:stCondLst>
                  <p:cond evt="onClick" delay="0">
                    <p:tgtEl>
                      <p:spTgt spid="42"/>
                    </p:tgtEl>
                  </p:cond>
                </p:stCondLst>
                <p:endSync evt="end" delay="0">
                  <p:rtn val="all"/>
                </p:endSync>
                <p:childTnLst>
                  <p:par>
                    <p:cTn id="30" fill="hold">
                      <p:stCondLst>
                        <p:cond delay="0"/>
                      </p:stCondLst>
                      <p:childTnLst>
                        <p:par>
                          <p:cTn id="31" fill="hold">
                            <p:stCondLst>
                              <p:cond delay="0"/>
                            </p:stCondLst>
                            <p:childTnLst>
                              <p:par>
                                <p:cTn id="32" presetID="1" presetClass="emph" presetSubtype="2" fill="hold" nodeType="clickEffect">
                                  <p:stCondLst>
                                    <p:cond delay="0"/>
                                  </p:stCondLst>
                                  <p:childTnLst>
                                    <p:animClr clrSpc="rgb" dir="cw">
                                      <p:cBhvr>
                                        <p:cTn id="33" dur="1000" fill="hold"/>
                                        <p:tgtEl>
                                          <p:spTgt spid="42"/>
                                        </p:tgtEl>
                                        <p:attrNameLst>
                                          <p:attrName>fillcolor</p:attrName>
                                        </p:attrNameLst>
                                      </p:cBhvr>
                                      <p:to>
                                        <a:srgbClr val="FF0000"/>
                                      </p:to>
                                    </p:animClr>
                                    <p:set>
                                      <p:cBhvr>
                                        <p:cTn id="34" dur="1000" fill="hold"/>
                                        <p:tgtEl>
                                          <p:spTgt spid="42"/>
                                        </p:tgtEl>
                                        <p:attrNameLst>
                                          <p:attrName>fill.type</p:attrName>
                                        </p:attrNameLst>
                                      </p:cBhvr>
                                      <p:to>
                                        <p:strVal val="solid"/>
                                      </p:to>
                                    </p:set>
                                    <p:set>
                                      <p:cBhvr>
                                        <p:cTn id="35" dur="1000" fill="hold"/>
                                        <p:tgtEl>
                                          <p:spTgt spid="42"/>
                                        </p:tgtEl>
                                        <p:attrNameLst>
                                          <p:attrName>fill.on</p:attrName>
                                        </p:attrNameLst>
                                      </p:cBhvr>
                                      <p:to>
                                        <p:strVal val="true"/>
                                      </p:to>
                                    </p:set>
                                  </p:childTnLst>
                                  <p:subTnLst>
                                    <p:audio>
                                      <p:cMediaNode>
                                        <p:cTn display="0" masterRel="sameClick">
                                          <p:stCondLst>
                                            <p:cond evt="begin" delay="0">
                                              <p:tn val="32"/>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36" restart="whenNotActive" fill="hold" evtFilter="cancelBubble" nodeType="interactiveSeq">
                <p:stCondLst>
                  <p:cond evt="onClick" delay="0">
                    <p:tgtEl>
                      <p:spTgt spid="14"/>
                    </p:tgtEl>
                  </p:cond>
                </p:stCondLst>
                <p:endSync evt="end" delay="0">
                  <p:rtn val="all"/>
                </p:endSync>
                <p:childTnLst>
                  <p:par>
                    <p:cTn id="37" fill="hold">
                      <p:stCondLst>
                        <p:cond delay="0"/>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37"/>
                                        </p:tgtEl>
                                      </p:cBhvr>
                                    </p:animEffect>
                                    <p:set>
                                      <p:cBhvr>
                                        <p:cTn id="41" dur="1" fill="hold">
                                          <p:stCondLst>
                                            <p:cond delay="499"/>
                                          </p:stCondLst>
                                        </p:cTn>
                                        <p:tgtEl>
                                          <p:spTgt spid="37"/>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61" y="0"/>
            <a:ext cx="12165039" cy="6873517"/>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1607820" y="2050633"/>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40154" y="4257285"/>
            <a:ext cx="9594167" cy="369332"/>
          </a:xfrm>
          <a:prstGeom prst="rect">
            <a:avLst/>
          </a:prstGeom>
          <a:noFill/>
        </p:spPr>
        <p:txBody>
          <a:bodyPr wrap="square" rtlCol="0">
            <a:spAutoFit/>
          </a:bodyPr>
          <a:lstStyle/>
          <a:p>
            <a:r>
              <a:rPr lang="es-VE" b="1" dirty="0"/>
              <a:t>¿</a:t>
            </a:r>
            <a:r>
              <a:rPr lang="es-MX" b="1" dirty="0"/>
              <a:t>Cuál es el significado de las 5S?</a:t>
            </a:r>
            <a:endParaRPr lang="es-VE" b="1" dirty="0"/>
          </a:p>
        </p:txBody>
      </p:sp>
      <p:sp>
        <p:nvSpPr>
          <p:cNvPr id="5" name="Rectángulo redondeado A"/>
          <p:cNvSpPr/>
          <p:nvPr/>
        </p:nvSpPr>
        <p:spPr>
          <a:xfrm>
            <a:off x="6906643" y="6190956"/>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Clasificar, organizar, limpiar, estandarizar, disciplinar</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Clasificar, limpiar, organizar, estandarizar, disciplinar</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Organizar, clasificar, limpiar, estandarizar, disciplinar</a:t>
            </a:r>
          </a:p>
        </p:txBody>
      </p:sp>
      <p:sp>
        <p:nvSpPr>
          <p:cNvPr id="42" name="Rectángulo redondeado B"/>
          <p:cNvSpPr/>
          <p:nvPr/>
        </p:nvSpPr>
        <p:spPr>
          <a:xfrm>
            <a:off x="1300048"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Limpiar, organizar, clasificar, disciplinar, estandarizar</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2</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1739719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7"/>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37"/>
                                        </p:tgtEl>
                                        <p:attrNameLst>
                                          <p:attrName>fillcolor</p:attrName>
                                        </p:attrNameLst>
                                      </p:cBhvr>
                                      <p:to>
                                        <a:srgbClr val="FF0000"/>
                                      </p:to>
                                    </p:animClr>
                                    <p:set>
                                      <p:cBhvr>
                                        <p:cTn id="27" dur="1000" fill="hold"/>
                                        <p:tgtEl>
                                          <p:spTgt spid="37"/>
                                        </p:tgtEl>
                                        <p:attrNameLst>
                                          <p:attrName>fill.type</p:attrName>
                                        </p:attrNameLst>
                                      </p:cBhvr>
                                      <p:to>
                                        <p:strVal val="solid"/>
                                      </p:to>
                                    </p:set>
                                    <p:set>
                                      <p:cBhvr>
                                        <p:cTn id="28" dur="1000" fill="hold"/>
                                        <p:tgtEl>
                                          <p:spTgt spid="37"/>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29" restart="whenNotActive" fill="hold" evtFilter="cancelBubble" nodeType="interactiveSeq">
                <p:stCondLst>
                  <p:cond evt="onClick" delay="0">
                    <p:tgtEl>
                      <p:spTgt spid="42"/>
                    </p:tgtEl>
                  </p:cond>
                </p:stCondLst>
                <p:endSync evt="end" delay="0">
                  <p:rtn val="all"/>
                </p:endSync>
                <p:childTnLst>
                  <p:par>
                    <p:cTn id="30" fill="hold">
                      <p:stCondLst>
                        <p:cond delay="0"/>
                      </p:stCondLst>
                      <p:childTnLst>
                        <p:par>
                          <p:cTn id="31" fill="hold">
                            <p:stCondLst>
                              <p:cond delay="0"/>
                            </p:stCondLst>
                            <p:childTnLst>
                              <p:par>
                                <p:cTn id="32" presetID="1" presetClass="emph" presetSubtype="2" fill="hold" nodeType="clickEffect">
                                  <p:stCondLst>
                                    <p:cond delay="0"/>
                                  </p:stCondLst>
                                  <p:childTnLst>
                                    <p:animClr clrSpc="rgb" dir="cw">
                                      <p:cBhvr>
                                        <p:cTn id="33" dur="1000" fill="hold"/>
                                        <p:tgtEl>
                                          <p:spTgt spid="42"/>
                                        </p:tgtEl>
                                        <p:attrNameLst>
                                          <p:attrName>fillcolor</p:attrName>
                                        </p:attrNameLst>
                                      </p:cBhvr>
                                      <p:to>
                                        <a:srgbClr val="FF0000"/>
                                      </p:to>
                                    </p:animClr>
                                    <p:set>
                                      <p:cBhvr>
                                        <p:cTn id="34" dur="1000" fill="hold"/>
                                        <p:tgtEl>
                                          <p:spTgt spid="42"/>
                                        </p:tgtEl>
                                        <p:attrNameLst>
                                          <p:attrName>fill.type</p:attrName>
                                        </p:attrNameLst>
                                      </p:cBhvr>
                                      <p:to>
                                        <p:strVal val="solid"/>
                                      </p:to>
                                    </p:set>
                                    <p:set>
                                      <p:cBhvr>
                                        <p:cTn id="35" dur="1000" fill="hold"/>
                                        <p:tgtEl>
                                          <p:spTgt spid="42"/>
                                        </p:tgtEl>
                                        <p:attrNameLst>
                                          <p:attrName>fill.on</p:attrName>
                                        </p:attrNameLst>
                                      </p:cBhvr>
                                      <p:to>
                                        <p:strVal val="true"/>
                                      </p:to>
                                    </p:set>
                                  </p:childTnLst>
                                  <p:subTnLst>
                                    <p:audio>
                                      <p:cMediaNode>
                                        <p:cTn display="0" masterRel="sameClick">
                                          <p:stCondLst>
                                            <p:cond evt="begin" delay="0">
                                              <p:tn val="32"/>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36" restart="whenNotActive" fill="hold" evtFilter="cancelBubble" nodeType="interactiveSeq">
                <p:stCondLst>
                  <p:cond evt="onClick" delay="0">
                    <p:tgtEl>
                      <p:spTgt spid="14"/>
                    </p:tgtEl>
                  </p:cond>
                </p:stCondLst>
                <p:endSync evt="end" delay="0">
                  <p:rtn val="all"/>
                </p:endSync>
                <p:childTnLst>
                  <p:par>
                    <p:cTn id="37" fill="hold">
                      <p:stCondLst>
                        <p:cond delay="0"/>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37"/>
                                        </p:tgtEl>
                                      </p:cBhvr>
                                    </p:animEffect>
                                    <p:set>
                                      <p:cBhvr>
                                        <p:cTn id="41" dur="1" fill="hold">
                                          <p:stCondLst>
                                            <p:cond delay="499"/>
                                          </p:stCondLst>
                                        </p:cTn>
                                        <p:tgtEl>
                                          <p:spTgt spid="37"/>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n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61" y="0"/>
            <a:ext cx="12165039" cy="6873517"/>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1607820" y="2021213"/>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40154" y="4112907"/>
            <a:ext cx="9594167" cy="369332"/>
          </a:xfrm>
          <a:prstGeom prst="rect">
            <a:avLst/>
          </a:prstGeom>
          <a:noFill/>
        </p:spPr>
        <p:txBody>
          <a:bodyPr wrap="square" rtlCol="0">
            <a:spAutoFit/>
          </a:bodyPr>
          <a:lstStyle/>
          <a:p>
            <a:r>
              <a:rPr lang="es-CO" b="1" dirty="0"/>
              <a:t>Que argumento corresponde a la S de </a:t>
            </a:r>
            <a:r>
              <a:rPr lang="es-CO" b="1" dirty="0" err="1"/>
              <a:t>Seiton</a:t>
            </a:r>
            <a:r>
              <a:rPr lang="es-CO" b="1" dirty="0"/>
              <a:t> (orden)</a:t>
            </a:r>
            <a:endParaRPr lang="es-VE" b="1" dirty="0"/>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Un lugar para cada cosa y cada cosa en su lugar</a:t>
            </a:r>
            <a:endParaRPr lang="es-VE" b="1" dirty="0">
              <a:solidFill>
                <a:schemeClr val="bg1"/>
              </a:solidFill>
            </a:endParaRPr>
          </a:p>
        </p:txBody>
      </p:sp>
      <p:sp>
        <p:nvSpPr>
          <p:cNvPr id="18" name="Rectángulo redondeado B"/>
          <p:cNvSpPr/>
          <p:nvPr/>
        </p:nvSpPr>
        <p:spPr>
          <a:xfrm>
            <a:off x="6893362"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B y C son correctas </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53230" y="-26799"/>
            <a:ext cx="1602246" cy="1697394"/>
          </a:xfrm>
          <a:prstGeom prst="rect">
            <a:avLst/>
          </a:prstGeom>
        </p:spPr>
      </p:pic>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Señalizar es la base de su identificación  </a:t>
            </a:r>
          </a:p>
        </p:txBody>
      </p:sp>
      <p:sp>
        <p:nvSpPr>
          <p:cNvPr id="42" name="Rectángulo redondeado B"/>
          <p:cNvSpPr/>
          <p:nvPr/>
        </p:nvSpPr>
        <p:spPr>
          <a:xfrm>
            <a:off x="6893362" y="534393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Eliminar lo innecesario de lo necesario  </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3</a:t>
            </a:r>
            <a:endParaRPr lang="es-VE" sz="2800" b="1" dirty="0"/>
          </a:p>
        </p:txBody>
      </p:sp>
      <p:sp>
        <p:nvSpPr>
          <p:cNvPr id="33" name="CuadroTexto 32">
            <a:hlinkClick r:id="rId8" action="ppaction://hlinksldjump"/>
          </p:cNvPr>
          <p:cNvSpPr txBox="1"/>
          <p:nvPr/>
        </p:nvSpPr>
        <p:spPr>
          <a:xfrm>
            <a:off x="10638886" y="582010"/>
            <a:ext cx="1807872" cy="369332"/>
          </a:xfrm>
          <a:prstGeom prst="rect">
            <a:avLst/>
          </a:prstGeom>
          <a:noFill/>
        </p:spPr>
        <p:txBody>
          <a:bodyPr wrap="square" rtlCol="0">
            <a:spAutoFit/>
          </a:bodyPr>
          <a:lstStyle/>
          <a:p>
            <a:r>
              <a:rPr lang="es-AR" b="1" dirty="0">
                <a:solidFill>
                  <a:schemeClr val="bg1"/>
                </a:solidFill>
              </a:rPr>
              <a:t>Siguiente</a:t>
            </a:r>
          </a:p>
        </p:txBody>
      </p:sp>
      <p:pic>
        <p:nvPicPr>
          <p:cNvPr id="34" name="Imagen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1699083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7"/>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37"/>
                                        </p:tgtEl>
                                        <p:attrNameLst>
                                          <p:attrName>fillcolor</p:attrName>
                                        </p:attrNameLst>
                                      </p:cBhvr>
                                      <p:to>
                                        <a:srgbClr val="FF0000"/>
                                      </p:to>
                                    </p:animClr>
                                    <p:set>
                                      <p:cBhvr>
                                        <p:cTn id="27" dur="1000" fill="hold"/>
                                        <p:tgtEl>
                                          <p:spTgt spid="37"/>
                                        </p:tgtEl>
                                        <p:attrNameLst>
                                          <p:attrName>fill.type</p:attrName>
                                        </p:attrNameLst>
                                      </p:cBhvr>
                                      <p:to>
                                        <p:strVal val="solid"/>
                                      </p:to>
                                    </p:set>
                                    <p:set>
                                      <p:cBhvr>
                                        <p:cTn id="28" dur="1000" fill="hold"/>
                                        <p:tgtEl>
                                          <p:spTgt spid="37"/>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29" restart="whenNotActive" fill="hold" evtFilter="cancelBubble" nodeType="interactiveSeq">
                <p:stCondLst>
                  <p:cond evt="onClick" delay="0">
                    <p:tgtEl>
                      <p:spTgt spid="42"/>
                    </p:tgtEl>
                  </p:cond>
                </p:stCondLst>
                <p:endSync evt="end" delay="0">
                  <p:rtn val="all"/>
                </p:endSync>
                <p:childTnLst>
                  <p:par>
                    <p:cTn id="30" fill="hold">
                      <p:stCondLst>
                        <p:cond delay="0"/>
                      </p:stCondLst>
                      <p:childTnLst>
                        <p:par>
                          <p:cTn id="31" fill="hold">
                            <p:stCondLst>
                              <p:cond delay="0"/>
                            </p:stCondLst>
                            <p:childTnLst>
                              <p:par>
                                <p:cTn id="32" presetID="1" presetClass="emph" presetSubtype="2" fill="hold" nodeType="clickEffect">
                                  <p:stCondLst>
                                    <p:cond delay="0"/>
                                  </p:stCondLst>
                                  <p:childTnLst>
                                    <p:animClr clrSpc="rgb" dir="cw">
                                      <p:cBhvr>
                                        <p:cTn id="33" dur="1000" fill="hold"/>
                                        <p:tgtEl>
                                          <p:spTgt spid="42"/>
                                        </p:tgtEl>
                                        <p:attrNameLst>
                                          <p:attrName>fillcolor</p:attrName>
                                        </p:attrNameLst>
                                      </p:cBhvr>
                                      <p:to>
                                        <a:srgbClr val="FF0000"/>
                                      </p:to>
                                    </p:animClr>
                                    <p:set>
                                      <p:cBhvr>
                                        <p:cTn id="34" dur="1000" fill="hold"/>
                                        <p:tgtEl>
                                          <p:spTgt spid="42"/>
                                        </p:tgtEl>
                                        <p:attrNameLst>
                                          <p:attrName>fill.type</p:attrName>
                                        </p:attrNameLst>
                                      </p:cBhvr>
                                      <p:to>
                                        <p:strVal val="solid"/>
                                      </p:to>
                                    </p:set>
                                    <p:set>
                                      <p:cBhvr>
                                        <p:cTn id="35" dur="1000" fill="hold"/>
                                        <p:tgtEl>
                                          <p:spTgt spid="42"/>
                                        </p:tgtEl>
                                        <p:attrNameLst>
                                          <p:attrName>fill.on</p:attrName>
                                        </p:attrNameLst>
                                      </p:cBhvr>
                                      <p:to>
                                        <p:strVal val="true"/>
                                      </p:to>
                                    </p:set>
                                  </p:childTnLst>
                                  <p:subTnLst>
                                    <p:audio>
                                      <p:cMediaNode>
                                        <p:cTn display="0" masterRel="sameClick">
                                          <p:stCondLst>
                                            <p:cond evt="begin" delay="0">
                                              <p:tn val="32"/>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36" restart="whenNotActive" fill="hold" evtFilter="cancelBubble" nodeType="interactiveSeq">
                <p:stCondLst>
                  <p:cond evt="onClick" delay="0">
                    <p:tgtEl>
                      <p:spTgt spid="14"/>
                    </p:tgtEl>
                  </p:cond>
                </p:stCondLst>
                <p:endSync evt="end" delay="0">
                  <p:rtn val="all"/>
                </p:endSync>
                <p:childTnLst>
                  <p:par>
                    <p:cTn id="37" fill="hold">
                      <p:stCondLst>
                        <p:cond delay="0"/>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37"/>
                                        </p:tgtEl>
                                      </p:cBhvr>
                                    </p:animEffect>
                                    <p:set>
                                      <p:cBhvr>
                                        <p:cTn id="41" dur="1" fill="hold">
                                          <p:stCondLst>
                                            <p:cond delay="499"/>
                                          </p:stCondLst>
                                        </p:cTn>
                                        <p:tgtEl>
                                          <p:spTgt spid="37"/>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61" y="0"/>
            <a:ext cx="12165039" cy="6873517"/>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822537" y="2051610"/>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40154" y="4161033"/>
            <a:ext cx="9594167" cy="369332"/>
          </a:xfrm>
          <a:prstGeom prst="rect">
            <a:avLst/>
          </a:prstGeom>
          <a:noFill/>
        </p:spPr>
        <p:txBody>
          <a:bodyPr wrap="square" rtlCol="0">
            <a:spAutoFit/>
          </a:bodyPr>
          <a:lstStyle/>
          <a:p>
            <a:r>
              <a:rPr lang="es-VE" b="1" dirty="0"/>
              <a:t>Que argumento corresponde la quinta S: SHITSUKE (disciplina) </a:t>
            </a:r>
          </a:p>
        </p:txBody>
      </p:sp>
      <p:sp>
        <p:nvSpPr>
          <p:cNvPr id="5" name="Rectángulo redondeado A"/>
          <p:cNvSpPr/>
          <p:nvPr/>
        </p:nvSpPr>
        <p:spPr>
          <a:xfrm>
            <a:off x="1277920" y="6210786"/>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Medianoche</a:t>
            </a:r>
          </a:p>
        </p:txBody>
      </p:sp>
      <p:sp>
        <p:nvSpPr>
          <p:cNvPr id="18" name="Rectángulo redondeado B"/>
          <p:cNvSpPr/>
          <p:nvPr/>
        </p:nvSpPr>
        <p:spPr>
          <a:xfrm>
            <a:off x="1277920" y="532015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Debemos ser disciplinados para mantener el logro alcanzado</a:t>
            </a:r>
            <a:endParaRPr lang="es-VE" b="1" dirty="0">
              <a:solidFill>
                <a:schemeClr val="bg1"/>
              </a:solidFill>
            </a:endParaRP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6" name="Elipse 35"/>
          <p:cNvSpPr/>
          <p:nvPr/>
        </p:nvSpPr>
        <p:spPr>
          <a:xfrm>
            <a:off x="2387450" y="2051609"/>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Pista</a:t>
            </a:r>
            <a:endParaRPr lang="es-VE" dirty="0"/>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nvGrpSpPr>
          <p:cNvPr id="12" name="Grupo 11"/>
          <p:cNvGrpSpPr/>
          <p:nvPr/>
        </p:nvGrpSpPr>
        <p:grpSpPr>
          <a:xfrm>
            <a:off x="610026" y="2744237"/>
            <a:ext cx="3387765" cy="897366"/>
            <a:chOff x="610026" y="2744237"/>
            <a:chExt cx="3387765" cy="897366"/>
          </a:xfrm>
        </p:grpSpPr>
        <p:sp>
          <p:nvSpPr>
            <p:cNvPr id="28" name="Rectángulo redondeado 27"/>
            <p:cNvSpPr/>
            <p:nvPr/>
          </p:nvSpPr>
          <p:spPr>
            <a:xfrm>
              <a:off x="610026" y="2744237"/>
              <a:ext cx="3342337" cy="872566"/>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s-AR" b="1" dirty="0">
                  <a:ln w="0"/>
                  <a:solidFill>
                    <a:schemeClr val="bg1"/>
                  </a:solidFill>
                  <a:effectLst>
                    <a:outerShdw blurRad="38100" dist="19050" dir="2700000" algn="tl" rotWithShape="0">
                      <a:schemeClr val="dk1">
                        <a:alpha val="40000"/>
                      </a:schemeClr>
                    </a:outerShdw>
                  </a:effectLst>
                </a:rPr>
                <a:t>Las brujas salen a esa hora</a:t>
              </a:r>
            </a:p>
          </p:txBody>
        </p:sp>
        <p:sp>
          <p:nvSpPr>
            <p:cNvPr id="35" name="Rectángulo redondeado 34"/>
            <p:cNvSpPr/>
            <p:nvPr/>
          </p:nvSpPr>
          <p:spPr>
            <a:xfrm>
              <a:off x="655454" y="2769037"/>
              <a:ext cx="3342337" cy="872566"/>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sp>
        <p:nvSpPr>
          <p:cNvPr id="37" name="Rectángulo redondeado B"/>
          <p:cNvSpPr/>
          <p:nvPr/>
        </p:nvSpPr>
        <p:spPr>
          <a:xfrm>
            <a:off x="6920291" y="5330905"/>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Un lugar para cada cosa y cada cosa en su lugar</a:t>
            </a:r>
            <a:endParaRPr lang="es-VE" b="1" dirty="0">
              <a:solidFill>
                <a:schemeClr val="bg1"/>
              </a:solidFill>
            </a:endParaRP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Zenit</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4</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40775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6"/>
                    </p:tgtEl>
                  </p:cond>
                </p:stCondLst>
                <p:endSync evt="end" delay="0">
                  <p:rtn val="all"/>
                </p:endSync>
                <p:childTnLst>
                  <p:par>
                    <p:cTn id="23" fill="hold">
                      <p:stCondLst>
                        <p:cond delay="0"/>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nextCondLst>
                <p:cond evt="onClick" delay="0">
                  <p:tgtEl>
                    <p:spTgt spid="36"/>
                  </p:tgtEl>
                </p:cond>
              </p:nextCondLst>
            </p:seq>
            <p:seq concurrent="1" nextAc="seek">
              <p:cTn id="28" restart="whenNotActive" fill="hold" evtFilter="cancelBubble" nodeType="interactiveSeq">
                <p:stCondLst>
                  <p:cond evt="onClick" delay="0">
                    <p:tgtEl>
                      <p:spTgt spid="37"/>
                    </p:tgtEl>
                  </p:cond>
                </p:stCondLst>
                <p:endSync evt="end" delay="0">
                  <p:rtn val="all"/>
                </p:endSync>
                <p:childTnLst>
                  <p:par>
                    <p:cTn id="29" fill="hold">
                      <p:stCondLst>
                        <p:cond delay="0"/>
                      </p:stCondLst>
                      <p:childTnLst>
                        <p:par>
                          <p:cTn id="30" fill="hold">
                            <p:stCondLst>
                              <p:cond delay="0"/>
                            </p:stCondLst>
                            <p:childTnLst>
                              <p:par>
                                <p:cTn id="31" presetID="1" presetClass="emph" presetSubtype="2" fill="hold" nodeType="clickEffect">
                                  <p:stCondLst>
                                    <p:cond delay="0"/>
                                  </p:stCondLst>
                                  <p:childTnLst>
                                    <p:animClr clrSpc="rgb" dir="cw">
                                      <p:cBhvr>
                                        <p:cTn id="32" dur="1000" fill="hold"/>
                                        <p:tgtEl>
                                          <p:spTgt spid="37"/>
                                        </p:tgtEl>
                                        <p:attrNameLst>
                                          <p:attrName>fillcolor</p:attrName>
                                        </p:attrNameLst>
                                      </p:cBhvr>
                                      <p:to>
                                        <a:srgbClr val="FF0000"/>
                                      </p:to>
                                    </p:animClr>
                                    <p:set>
                                      <p:cBhvr>
                                        <p:cTn id="33" dur="1000" fill="hold"/>
                                        <p:tgtEl>
                                          <p:spTgt spid="37"/>
                                        </p:tgtEl>
                                        <p:attrNameLst>
                                          <p:attrName>fill.type</p:attrName>
                                        </p:attrNameLst>
                                      </p:cBhvr>
                                      <p:to>
                                        <p:strVal val="solid"/>
                                      </p:to>
                                    </p:set>
                                    <p:set>
                                      <p:cBhvr>
                                        <p:cTn id="34" dur="1000" fill="hold"/>
                                        <p:tgtEl>
                                          <p:spTgt spid="37"/>
                                        </p:tgtEl>
                                        <p:attrNameLst>
                                          <p:attrName>fill.on</p:attrName>
                                        </p:attrNameLst>
                                      </p:cBhvr>
                                      <p:to>
                                        <p:strVal val="true"/>
                                      </p:to>
                                    </p:set>
                                  </p:childTnLst>
                                  <p:subTnLst>
                                    <p:audio>
                                      <p:cMediaNode>
                                        <p:cTn display="0" masterRel="sameClick">
                                          <p:stCondLst>
                                            <p:cond evt="begin" delay="0">
                                              <p:tn val="31"/>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5" restart="whenNotActive" fill="hold" evtFilter="cancelBubble" nodeType="interactiveSeq">
                <p:stCondLst>
                  <p:cond evt="onClick" delay="0">
                    <p:tgtEl>
                      <p:spTgt spid="42"/>
                    </p:tgtEl>
                  </p:cond>
                </p:stCondLst>
                <p:endSync evt="end" delay="0">
                  <p:rtn val="all"/>
                </p:endSync>
                <p:childTnLst>
                  <p:par>
                    <p:cTn id="36" fill="hold">
                      <p:stCondLst>
                        <p:cond delay="0"/>
                      </p:stCondLst>
                      <p:childTnLst>
                        <p:par>
                          <p:cTn id="37" fill="hold">
                            <p:stCondLst>
                              <p:cond delay="0"/>
                            </p:stCondLst>
                            <p:childTnLst>
                              <p:par>
                                <p:cTn id="38" presetID="1" presetClass="emph" presetSubtype="2" fill="hold" nodeType="clickEffect">
                                  <p:stCondLst>
                                    <p:cond delay="0"/>
                                  </p:stCondLst>
                                  <p:childTnLst>
                                    <p:animClr clrSpc="rgb" dir="cw">
                                      <p:cBhvr>
                                        <p:cTn id="39" dur="1000" fill="hold"/>
                                        <p:tgtEl>
                                          <p:spTgt spid="42"/>
                                        </p:tgtEl>
                                        <p:attrNameLst>
                                          <p:attrName>fillcolor</p:attrName>
                                        </p:attrNameLst>
                                      </p:cBhvr>
                                      <p:to>
                                        <a:srgbClr val="FF0000"/>
                                      </p:to>
                                    </p:animClr>
                                    <p:set>
                                      <p:cBhvr>
                                        <p:cTn id="40" dur="1000" fill="hold"/>
                                        <p:tgtEl>
                                          <p:spTgt spid="42"/>
                                        </p:tgtEl>
                                        <p:attrNameLst>
                                          <p:attrName>fill.type</p:attrName>
                                        </p:attrNameLst>
                                      </p:cBhvr>
                                      <p:to>
                                        <p:strVal val="solid"/>
                                      </p:to>
                                    </p:set>
                                    <p:set>
                                      <p:cBhvr>
                                        <p:cTn id="41" dur="1000" fill="hold"/>
                                        <p:tgtEl>
                                          <p:spTgt spid="42"/>
                                        </p:tgtEl>
                                        <p:attrNameLst>
                                          <p:attrName>fill.on</p:attrName>
                                        </p:attrNameLst>
                                      </p:cBhvr>
                                      <p:to>
                                        <p:strVal val="true"/>
                                      </p:to>
                                    </p:set>
                                  </p:childTnLst>
                                  <p:subTnLst>
                                    <p:audio>
                                      <p:cMediaNode>
                                        <p:cTn display="0" masterRel="sameClick">
                                          <p:stCondLst>
                                            <p:cond evt="begin" delay="0">
                                              <p:tn val="3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42" restart="whenNotActive" fill="hold" evtFilter="cancelBubble" nodeType="interactiveSeq">
                <p:stCondLst>
                  <p:cond evt="onClick" delay="0">
                    <p:tgtEl>
                      <p:spTgt spid="14"/>
                    </p:tgtEl>
                  </p:cond>
                </p:stCondLst>
                <p:endSync evt="end" delay="0">
                  <p:rtn val="all"/>
                </p:endSync>
                <p:childTnLst>
                  <p:par>
                    <p:cTn id="43" fill="hold">
                      <p:stCondLst>
                        <p:cond delay="0"/>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37"/>
                                        </p:tgtEl>
                                      </p:cBhvr>
                                    </p:animEffect>
                                    <p:set>
                                      <p:cBhvr>
                                        <p:cTn id="47" dur="1" fill="hold">
                                          <p:stCondLst>
                                            <p:cond delay="499"/>
                                          </p:stCondLst>
                                        </p:cTn>
                                        <p:tgtEl>
                                          <p:spTgt spid="37"/>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42"/>
                                        </p:tgtEl>
                                      </p:cBhvr>
                                    </p:animEffect>
                                    <p:set>
                                      <p:cBhvr>
                                        <p:cTn id="50"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61" y="0"/>
            <a:ext cx="12165039" cy="6873517"/>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822537" y="2051610"/>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40154" y="4257285"/>
            <a:ext cx="9594167" cy="369332"/>
          </a:xfrm>
          <a:prstGeom prst="rect">
            <a:avLst/>
          </a:prstGeom>
          <a:noFill/>
        </p:spPr>
        <p:txBody>
          <a:bodyPr wrap="square" rtlCol="0">
            <a:spAutoFit/>
          </a:bodyPr>
          <a:lstStyle/>
          <a:p>
            <a:r>
              <a:rPr lang="es-VE" b="1" dirty="0"/>
              <a:t>¿</a:t>
            </a:r>
            <a:r>
              <a:rPr lang="es-419" b="1" dirty="0"/>
              <a:t>Una persona FAMELICA esta</a:t>
            </a:r>
            <a:r>
              <a:rPr lang="es-VE" b="1" dirty="0"/>
              <a:t>?</a:t>
            </a:r>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Hambrienta</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Irritable</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6" name="Elipse 35"/>
          <p:cNvSpPr/>
          <p:nvPr/>
        </p:nvSpPr>
        <p:spPr>
          <a:xfrm>
            <a:off x="2387450" y="2051609"/>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Pista</a:t>
            </a:r>
            <a:endParaRPr lang="es-VE" dirty="0"/>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nvGrpSpPr>
          <p:cNvPr id="12" name="Grupo 11"/>
          <p:cNvGrpSpPr/>
          <p:nvPr/>
        </p:nvGrpSpPr>
        <p:grpSpPr>
          <a:xfrm>
            <a:off x="610026" y="2769037"/>
            <a:ext cx="3387765" cy="919955"/>
            <a:chOff x="610026" y="2769037"/>
            <a:chExt cx="3387765" cy="919955"/>
          </a:xfrm>
        </p:grpSpPr>
        <p:sp>
          <p:nvSpPr>
            <p:cNvPr id="28" name="Rectángulo redondeado 27"/>
            <p:cNvSpPr/>
            <p:nvPr/>
          </p:nvSpPr>
          <p:spPr>
            <a:xfrm>
              <a:off x="610026" y="2816426"/>
              <a:ext cx="3342337" cy="872566"/>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s-AR" b="1" dirty="0">
                  <a:ln w="0"/>
                  <a:solidFill>
                    <a:schemeClr val="bg1"/>
                  </a:solidFill>
                  <a:effectLst>
                    <a:outerShdw blurRad="38100" dist="19050" dir="2700000" algn="tl" rotWithShape="0">
                      <a:schemeClr val="dk1">
                        <a:alpha val="40000"/>
                      </a:schemeClr>
                    </a:outerShdw>
                  </a:effectLst>
                </a:rPr>
                <a:t>Lamentablemente en África hay mucha</a:t>
              </a:r>
            </a:p>
          </p:txBody>
        </p:sp>
        <p:sp>
          <p:nvSpPr>
            <p:cNvPr id="35" name="Rectángulo redondeado 34"/>
            <p:cNvSpPr/>
            <p:nvPr/>
          </p:nvSpPr>
          <p:spPr>
            <a:xfrm>
              <a:off x="655454" y="2769037"/>
              <a:ext cx="3342337" cy="872566"/>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Furiosa</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Asustada</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5</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27971693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6"/>
                    </p:tgtEl>
                  </p:cond>
                </p:stCondLst>
                <p:endSync evt="end" delay="0">
                  <p:rtn val="all"/>
                </p:endSync>
                <p:childTnLst>
                  <p:par>
                    <p:cTn id="23" fill="hold">
                      <p:stCondLst>
                        <p:cond delay="0"/>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nextCondLst>
                <p:cond evt="onClick" delay="0">
                  <p:tgtEl>
                    <p:spTgt spid="36"/>
                  </p:tgtEl>
                </p:cond>
              </p:nextCondLst>
            </p:seq>
            <p:seq concurrent="1" nextAc="seek">
              <p:cTn id="28" restart="whenNotActive" fill="hold" evtFilter="cancelBubble" nodeType="interactiveSeq">
                <p:stCondLst>
                  <p:cond evt="onClick" delay="0">
                    <p:tgtEl>
                      <p:spTgt spid="37"/>
                    </p:tgtEl>
                  </p:cond>
                </p:stCondLst>
                <p:endSync evt="end" delay="0">
                  <p:rtn val="all"/>
                </p:endSync>
                <p:childTnLst>
                  <p:par>
                    <p:cTn id="29" fill="hold">
                      <p:stCondLst>
                        <p:cond delay="0"/>
                      </p:stCondLst>
                      <p:childTnLst>
                        <p:par>
                          <p:cTn id="30" fill="hold">
                            <p:stCondLst>
                              <p:cond delay="0"/>
                            </p:stCondLst>
                            <p:childTnLst>
                              <p:par>
                                <p:cTn id="31" presetID="1" presetClass="emph" presetSubtype="2" fill="hold" nodeType="clickEffect">
                                  <p:stCondLst>
                                    <p:cond delay="0"/>
                                  </p:stCondLst>
                                  <p:childTnLst>
                                    <p:animClr clrSpc="rgb" dir="cw">
                                      <p:cBhvr>
                                        <p:cTn id="32" dur="1000" fill="hold"/>
                                        <p:tgtEl>
                                          <p:spTgt spid="37"/>
                                        </p:tgtEl>
                                        <p:attrNameLst>
                                          <p:attrName>fillcolor</p:attrName>
                                        </p:attrNameLst>
                                      </p:cBhvr>
                                      <p:to>
                                        <a:srgbClr val="FF0000"/>
                                      </p:to>
                                    </p:animClr>
                                    <p:set>
                                      <p:cBhvr>
                                        <p:cTn id="33" dur="1000" fill="hold"/>
                                        <p:tgtEl>
                                          <p:spTgt spid="37"/>
                                        </p:tgtEl>
                                        <p:attrNameLst>
                                          <p:attrName>fill.type</p:attrName>
                                        </p:attrNameLst>
                                      </p:cBhvr>
                                      <p:to>
                                        <p:strVal val="solid"/>
                                      </p:to>
                                    </p:set>
                                    <p:set>
                                      <p:cBhvr>
                                        <p:cTn id="34" dur="1000" fill="hold"/>
                                        <p:tgtEl>
                                          <p:spTgt spid="37"/>
                                        </p:tgtEl>
                                        <p:attrNameLst>
                                          <p:attrName>fill.on</p:attrName>
                                        </p:attrNameLst>
                                      </p:cBhvr>
                                      <p:to>
                                        <p:strVal val="true"/>
                                      </p:to>
                                    </p:set>
                                  </p:childTnLst>
                                  <p:subTnLst>
                                    <p:audio>
                                      <p:cMediaNode>
                                        <p:cTn display="0" masterRel="sameClick">
                                          <p:stCondLst>
                                            <p:cond evt="begin" delay="0">
                                              <p:tn val="31"/>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5" restart="whenNotActive" fill="hold" evtFilter="cancelBubble" nodeType="interactiveSeq">
                <p:stCondLst>
                  <p:cond evt="onClick" delay="0">
                    <p:tgtEl>
                      <p:spTgt spid="42"/>
                    </p:tgtEl>
                  </p:cond>
                </p:stCondLst>
                <p:endSync evt="end" delay="0">
                  <p:rtn val="all"/>
                </p:endSync>
                <p:childTnLst>
                  <p:par>
                    <p:cTn id="36" fill="hold">
                      <p:stCondLst>
                        <p:cond delay="0"/>
                      </p:stCondLst>
                      <p:childTnLst>
                        <p:par>
                          <p:cTn id="37" fill="hold">
                            <p:stCondLst>
                              <p:cond delay="0"/>
                            </p:stCondLst>
                            <p:childTnLst>
                              <p:par>
                                <p:cTn id="38" presetID="1" presetClass="emph" presetSubtype="2" fill="hold" nodeType="clickEffect">
                                  <p:stCondLst>
                                    <p:cond delay="0"/>
                                  </p:stCondLst>
                                  <p:childTnLst>
                                    <p:animClr clrSpc="rgb" dir="cw">
                                      <p:cBhvr>
                                        <p:cTn id="39" dur="1000" fill="hold"/>
                                        <p:tgtEl>
                                          <p:spTgt spid="42"/>
                                        </p:tgtEl>
                                        <p:attrNameLst>
                                          <p:attrName>fillcolor</p:attrName>
                                        </p:attrNameLst>
                                      </p:cBhvr>
                                      <p:to>
                                        <a:srgbClr val="FF0000"/>
                                      </p:to>
                                    </p:animClr>
                                    <p:set>
                                      <p:cBhvr>
                                        <p:cTn id="40" dur="1000" fill="hold"/>
                                        <p:tgtEl>
                                          <p:spTgt spid="42"/>
                                        </p:tgtEl>
                                        <p:attrNameLst>
                                          <p:attrName>fill.type</p:attrName>
                                        </p:attrNameLst>
                                      </p:cBhvr>
                                      <p:to>
                                        <p:strVal val="solid"/>
                                      </p:to>
                                    </p:set>
                                    <p:set>
                                      <p:cBhvr>
                                        <p:cTn id="41" dur="1000" fill="hold"/>
                                        <p:tgtEl>
                                          <p:spTgt spid="42"/>
                                        </p:tgtEl>
                                        <p:attrNameLst>
                                          <p:attrName>fill.on</p:attrName>
                                        </p:attrNameLst>
                                      </p:cBhvr>
                                      <p:to>
                                        <p:strVal val="true"/>
                                      </p:to>
                                    </p:set>
                                  </p:childTnLst>
                                  <p:subTnLst>
                                    <p:audio>
                                      <p:cMediaNode>
                                        <p:cTn display="0" masterRel="sameClick">
                                          <p:stCondLst>
                                            <p:cond evt="begin" delay="0">
                                              <p:tn val="3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42" restart="whenNotActive" fill="hold" evtFilter="cancelBubble" nodeType="interactiveSeq">
                <p:stCondLst>
                  <p:cond evt="onClick" delay="0">
                    <p:tgtEl>
                      <p:spTgt spid="14"/>
                    </p:tgtEl>
                  </p:cond>
                </p:stCondLst>
                <p:endSync evt="end" delay="0">
                  <p:rtn val="all"/>
                </p:endSync>
                <p:childTnLst>
                  <p:par>
                    <p:cTn id="43" fill="hold">
                      <p:stCondLst>
                        <p:cond delay="0"/>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37"/>
                                        </p:tgtEl>
                                      </p:cBhvr>
                                    </p:animEffect>
                                    <p:set>
                                      <p:cBhvr>
                                        <p:cTn id="47" dur="1" fill="hold">
                                          <p:stCondLst>
                                            <p:cond delay="499"/>
                                          </p:stCondLst>
                                        </p:cTn>
                                        <p:tgtEl>
                                          <p:spTgt spid="37"/>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42"/>
                                        </p:tgtEl>
                                      </p:cBhvr>
                                    </p:animEffect>
                                    <p:set>
                                      <p:cBhvr>
                                        <p:cTn id="50"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61" y="0"/>
            <a:ext cx="12165039" cy="6873517"/>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257285"/>
            <a:ext cx="9594167" cy="369332"/>
          </a:xfrm>
          <a:prstGeom prst="rect">
            <a:avLst/>
          </a:prstGeom>
          <a:noFill/>
        </p:spPr>
        <p:txBody>
          <a:bodyPr wrap="square" rtlCol="0">
            <a:spAutoFit/>
          </a:bodyPr>
          <a:lstStyle/>
          <a:p>
            <a:r>
              <a:rPr lang="es-419" b="1" dirty="0"/>
              <a:t> Técnica que describe y representa detalladamente la superficie de un terreno..</a:t>
            </a:r>
            <a:endParaRPr lang="es-VE" b="1" dirty="0"/>
          </a:p>
        </p:txBody>
      </p:sp>
      <p:sp>
        <p:nvSpPr>
          <p:cNvPr id="5" name="Rectángulo redondeado A"/>
          <p:cNvSpPr/>
          <p:nvPr/>
        </p:nvSpPr>
        <p:spPr>
          <a:xfrm>
            <a:off x="6920291" y="5349665"/>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Topografía</a:t>
            </a:r>
          </a:p>
        </p:txBody>
      </p:sp>
      <p:sp>
        <p:nvSpPr>
          <p:cNvPr id="18" name="Rectángulo redondeado B"/>
          <p:cNvSpPr/>
          <p:nvPr/>
        </p:nvSpPr>
        <p:spPr>
          <a:xfrm>
            <a:off x="1300048" y="535295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Tomografía</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6" name="Elipse 35"/>
          <p:cNvSpPr/>
          <p:nvPr/>
        </p:nvSpPr>
        <p:spPr>
          <a:xfrm>
            <a:off x="1603682" y="2051609"/>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Pista</a:t>
            </a:r>
            <a:endParaRPr lang="es-VE" dirty="0"/>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nvGrpSpPr>
          <p:cNvPr id="12" name="Grupo 11"/>
          <p:cNvGrpSpPr/>
          <p:nvPr/>
        </p:nvGrpSpPr>
        <p:grpSpPr>
          <a:xfrm>
            <a:off x="610026" y="2769037"/>
            <a:ext cx="3387765" cy="919955"/>
            <a:chOff x="610026" y="2769037"/>
            <a:chExt cx="3387765" cy="919955"/>
          </a:xfrm>
        </p:grpSpPr>
        <p:sp>
          <p:nvSpPr>
            <p:cNvPr id="28" name="Rectángulo redondeado 27"/>
            <p:cNvSpPr/>
            <p:nvPr/>
          </p:nvSpPr>
          <p:spPr>
            <a:xfrm>
              <a:off x="610026" y="2816426"/>
              <a:ext cx="3342337" cy="872566"/>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s-AR" b="1" dirty="0">
                  <a:ln w="0"/>
                  <a:solidFill>
                    <a:schemeClr val="bg1"/>
                  </a:solidFill>
                  <a:effectLst>
                    <a:outerShdw blurRad="38100" dist="19050" dir="2700000" algn="tl" rotWithShape="0">
                      <a:schemeClr val="dk1">
                        <a:alpha val="40000"/>
                      </a:schemeClr>
                    </a:outerShdw>
                  </a:effectLst>
                </a:rPr>
                <a:t>Tiene el nombre de un animal</a:t>
              </a:r>
            </a:p>
          </p:txBody>
        </p:sp>
        <p:sp>
          <p:nvSpPr>
            <p:cNvPr id="35" name="Rectángulo redondeado 34"/>
            <p:cNvSpPr/>
            <p:nvPr/>
          </p:nvSpPr>
          <p:spPr>
            <a:xfrm>
              <a:off x="655454" y="2769037"/>
              <a:ext cx="3342337" cy="872566"/>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Geografía</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Holografía</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6</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23119186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6"/>
                    </p:tgtEl>
                  </p:cond>
                </p:stCondLst>
                <p:endSync evt="end" delay="0">
                  <p:rtn val="all"/>
                </p:endSync>
                <p:childTnLst>
                  <p:par>
                    <p:cTn id="31" fill="hold">
                      <p:stCondLst>
                        <p:cond delay="0"/>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nextCondLst>
                <p:cond evt="onClick" delay="0">
                  <p:tgtEl>
                    <p:spTgt spid="36"/>
                  </p:tgtEl>
                </p:cond>
              </p:nextCondLst>
            </p:seq>
            <p:seq concurrent="1" nextAc="seek">
              <p:cTn id="36" restart="whenNotActive" fill="hold" evtFilter="cancelBubble" nodeType="interactiveSeq">
                <p:stCondLst>
                  <p:cond evt="onClick" delay="0">
                    <p:tgtEl>
                      <p:spTgt spid="37"/>
                    </p:tgtEl>
                  </p:cond>
                </p:stCondLst>
                <p:endSync evt="end" delay="0">
                  <p:rtn val="all"/>
                </p:endSync>
                <p:childTnLst>
                  <p:par>
                    <p:cTn id="37" fill="hold">
                      <p:stCondLst>
                        <p:cond delay="0"/>
                      </p:stCondLst>
                      <p:childTnLst>
                        <p:par>
                          <p:cTn id="38" fill="hold">
                            <p:stCondLst>
                              <p:cond delay="0"/>
                            </p:stCondLst>
                            <p:childTnLst>
                              <p:par>
                                <p:cTn id="39" presetID="1" presetClass="emph" presetSubtype="2" fill="hold" nodeType="clickEffect">
                                  <p:stCondLst>
                                    <p:cond delay="0"/>
                                  </p:stCondLst>
                                  <p:childTnLst>
                                    <p:animClr clrSpc="rgb" dir="cw">
                                      <p:cBhvr>
                                        <p:cTn id="40" dur="1000" fill="hold"/>
                                        <p:tgtEl>
                                          <p:spTgt spid="37"/>
                                        </p:tgtEl>
                                        <p:attrNameLst>
                                          <p:attrName>fillcolor</p:attrName>
                                        </p:attrNameLst>
                                      </p:cBhvr>
                                      <p:to>
                                        <a:srgbClr val="FF0000"/>
                                      </p:to>
                                    </p:animClr>
                                    <p:set>
                                      <p:cBhvr>
                                        <p:cTn id="41" dur="1000" fill="hold"/>
                                        <p:tgtEl>
                                          <p:spTgt spid="37"/>
                                        </p:tgtEl>
                                        <p:attrNameLst>
                                          <p:attrName>fill.type</p:attrName>
                                        </p:attrNameLst>
                                      </p:cBhvr>
                                      <p:to>
                                        <p:strVal val="solid"/>
                                      </p:to>
                                    </p:set>
                                    <p:set>
                                      <p:cBhvr>
                                        <p:cTn id="42" dur="1000" fill="hold"/>
                                        <p:tgtEl>
                                          <p:spTgt spid="37"/>
                                        </p:tgtEl>
                                        <p:attrNameLst>
                                          <p:attrName>fill.on</p:attrName>
                                        </p:attrNameLst>
                                      </p:cBhvr>
                                      <p:to>
                                        <p:strVal val="true"/>
                                      </p:to>
                                    </p:set>
                                  </p:childTnLst>
                                  <p:subTnLst>
                                    <p:audio>
                                      <p:cMediaNode>
                                        <p:cTn display="0" masterRel="sameClick">
                                          <p:stCondLst>
                                            <p:cond evt="begin" delay="0">
                                              <p:tn val="39"/>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43" restart="whenNotActive" fill="hold" evtFilter="cancelBubble" nodeType="interactiveSeq">
                <p:stCondLst>
                  <p:cond evt="onClick" delay="0">
                    <p:tgtEl>
                      <p:spTgt spid="42"/>
                    </p:tgtEl>
                  </p:cond>
                </p:stCondLst>
                <p:endSync evt="end" delay="0">
                  <p:rtn val="all"/>
                </p:endSync>
                <p:childTnLst>
                  <p:par>
                    <p:cTn id="44" fill="hold">
                      <p:stCondLst>
                        <p:cond delay="0"/>
                      </p:stCondLst>
                      <p:childTnLst>
                        <p:par>
                          <p:cTn id="45" fill="hold">
                            <p:stCondLst>
                              <p:cond delay="0"/>
                            </p:stCondLst>
                            <p:childTnLst>
                              <p:par>
                                <p:cTn id="46" presetID="1" presetClass="emph" presetSubtype="2" fill="hold" nodeType="clickEffect">
                                  <p:stCondLst>
                                    <p:cond delay="0"/>
                                  </p:stCondLst>
                                  <p:childTnLst>
                                    <p:animClr clrSpc="rgb" dir="cw">
                                      <p:cBhvr>
                                        <p:cTn id="47" dur="1000" fill="hold"/>
                                        <p:tgtEl>
                                          <p:spTgt spid="42"/>
                                        </p:tgtEl>
                                        <p:attrNameLst>
                                          <p:attrName>fillcolor</p:attrName>
                                        </p:attrNameLst>
                                      </p:cBhvr>
                                      <p:to>
                                        <a:srgbClr val="FF0000"/>
                                      </p:to>
                                    </p:animClr>
                                    <p:set>
                                      <p:cBhvr>
                                        <p:cTn id="48" dur="1000" fill="hold"/>
                                        <p:tgtEl>
                                          <p:spTgt spid="42"/>
                                        </p:tgtEl>
                                        <p:attrNameLst>
                                          <p:attrName>fill.type</p:attrName>
                                        </p:attrNameLst>
                                      </p:cBhvr>
                                      <p:to>
                                        <p:strVal val="solid"/>
                                      </p:to>
                                    </p:set>
                                    <p:set>
                                      <p:cBhvr>
                                        <p:cTn id="49" dur="1000" fill="hold"/>
                                        <p:tgtEl>
                                          <p:spTgt spid="42"/>
                                        </p:tgtEl>
                                        <p:attrNameLst>
                                          <p:attrName>fill.on</p:attrName>
                                        </p:attrNameLst>
                                      </p:cBhvr>
                                      <p:to>
                                        <p:strVal val="true"/>
                                      </p:to>
                                    </p:set>
                                  </p:childTnLst>
                                  <p:subTnLst>
                                    <p:audio>
                                      <p:cMediaNode>
                                        <p:cTn display="0" masterRel="sameClick">
                                          <p:stCondLst>
                                            <p:cond evt="begin" delay="0">
                                              <p:tn val="46"/>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61" y="0"/>
            <a:ext cx="12165039" cy="6873517"/>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257285"/>
            <a:ext cx="9594167" cy="369332"/>
          </a:xfrm>
          <a:prstGeom prst="rect">
            <a:avLst/>
          </a:prstGeom>
          <a:noFill/>
        </p:spPr>
        <p:txBody>
          <a:bodyPr wrap="square" rtlCol="0">
            <a:spAutoFit/>
          </a:bodyPr>
          <a:lstStyle/>
          <a:p>
            <a:r>
              <a:rPr lang="es-419" b="1" dirty="0"/>
              <a:t> </a:t>
            </a:r>
            <a:r>
              <a:rPr lang="es-VE" b="1" dirty="0"/>
              <a:t>¿</a:t>
            </a:r>
            <a:r>
              <a:rPr lang="es-419" b="1" dirty="0"/>
              <a:t>En la jerga Venezolana ¨PACHECO¨ significa:</a:t>
            </a:r>
            <a:r>
              <a:rPr lang="es-VE" b="1" dirty="0"/>
              <a:t>?</a:t>
            </a:r>
          </a:p>
        </p:txBody>
      </p:sp>
      <p:sp>
        <p:nvSpPr>
          <p:cNvPr id="5" name="Rectángulo redondeado A"/>
          <p:cNvSpPr/>
          <p:nvPr/>
        </p:nvSpPr>
        <p:spPr>
          <a:xfrm>
            <a:off x="6906643" y="619455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Frio</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Calor</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6" name="Elipse 35"/>
          <p:cNvSpPr/>
          <p:nvPr/>
        </p:nvSpPr>
        <p:spPr>
          <a:xfrm>
            <a:off x="1603682" y="2051609"/>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Pista</a:t>
            </a:r>
            <a:endParaRPr lang="es-VE" dirty="0"/>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nvGrpSpPr>
          <p:cNvPr id="12" name="Grupo 11"/>
          <p:cNvGrpSpPr/>
          <p:nvPr/>
        </p:nvGrpSpPr>
        <p:grpSpPr>
          <a:xfrm>
            <a:off x="610026" y="2769037"/>
            <a:ext cx="3387765" cy="919955"/>
            <a:chOff x="610026" y="2769037"/>
            <a:chExt cx="3387765" cy="919955"/>
          </a:xfrm>
        </p:grpSpPr>
        <p:sp>
          <p:nvSpPr>
            <p:cNvPr id="28" name="Rectángulo redondeado 27"/>
            <p:cNvSpPr/>
            <p:nvPr/>
          </p:nvSpPr>
          <p:spPr>
            <a:xfrm>
              <a:off x="610026" y="2816426"/>
              <a:ext cx="3342337" cy="872566"/>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s-AR" b="1" dirty="0">
                  <a:ln w="0"/>
                  <a:solidFill>
                    <a:schemeClr val="bg1"/>
                  </a:solidFill>
                  <a:effectLst>
                    <a:outerShdw blurRad="38100" dist="19050" dir="2700000" algn="tl" rotWithShape="0">
                      <a:schemeClr val="dk1">
                        <a:alpha val="40000"/>
                      </a:schemeClr>
                    </a:outerShdw>
                  </a:effectLst>
                </a:rPr>
                <a:t>Te ayudaría pero estoy temblando</a:t>
              </a:r>
            </a:p>
          </p:txBody>
        </p:sp>
        <p:sp>
          <p:nvSpPr>
            <p:cNvPr id="35" name="Rectángulo redondeado 34"/>
            <p:cNvSpPr/>
            <p:nvPr/>
          </p:nvSpPr>
          <p:spPr>
            <a:xfrm>
              <a:off x="655454" y="2769037"/>
              <a:ext cx="3342337" cy="872566"/>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Sueño</a:t>
            </a:r>
          </a:p>
        </p:txBody>
      </p:sp>
      <p:sp>
        <p:nvSpPr>
          <p:cNvPr id="42" name="Rectángulo redondeado B"/>
          <p:cNvSpPr/>
          <p:nvPr/>
        </p:nvSpPr>
        <p:spPr>
          <a:xfrm>
            <a:off x="1300340" y="533569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Policía</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7</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2070057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6"/>
                    </p:tgtEl>
                  </p:cond>
                </p:stCondLst>
                <p:endSync evt="end" delay="0">
                  <p:rtn val="all"/>
                </p:endSync>
                <p:childTnLst>
                  <p:par>
                    <p:cTn id="31" fill="hold">
                      <p:stCondLst>
                        <p:cond delay="0"/>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nextCondLst>
                <p:cond evt="onClick" delay="0">
                  <p:tgtEl>
                    <p:spTgt spid="36"/>
                  </p:tgtEl>
                </p:cond>
              </p:nextCondLst>
            </p:seq>
            <p:seq concurrent="1" nextAc="seek">
              <p:cTn id="36" restart="whenNotActive" fill="hold" evtFilter="cancelBubble" nodeType="interactiveSeq">
                <p:stCondLst>
                  <p:cond evt="onClick" delay="0">
                    <p:tgtEl>
                      <p:spTgt spid="37"/>
                    </p:tgtEl>
                  </p:cond>
                </p:stCondLst>
                <p:endSync evt="end" delay="0">
                  <p:rtn val="all"/>
                </p:endSync>
                <p:childTnLst>
                  <p:par>
                    <p:cTn id="37" fill="hold">
                      <p:stCondLst>
                        <p:cond delay="0"/>
                      </p:stCondLst>
                      <p:childTnLst>
                        <p:par>
                          <p:cTn id="38" fill="hold">
                            <p:stCondLst>
                              <p:cond delay="0"/>
                            </p:stCondLst>
                            <p:childTnLst>
                              <p:par>
                                <p:cTn id="39" presetID="1" presetClass="emph" presetSubtype="2" fill="hold" nodeType="clickEffect">
                                  <p:stCondLst>
                                    <p:cond delay="0"/>
                                  </p:stCondLst>
                                  <p:childTnLst>
                                    <p:animClr clrSpc="rgb" dir="cw">
                                      <p:cBhvr>
                                        <p:cTn id="40" dur="1000" fill="hold"/>
                                        <p:tgtEl>
                                          <p:spTgt spid="37"/>
                                        </p:tgtEl>
                                        <p:attrNameLst>
                                          <p:attrName>fillcolor</p:attrName>
                                        </p:attrNameLst>
                                      </p:cBhvr>
                                      <p:to>
                                        <a:srgbClr val="FF0000"/>
                                      </p:to>
                                    </p:animClr>
                                    <p:set>
                                      <p:cBhvr>
                                        <p:cTn id="41" dur="1000" fill="hold"/>
                                        <p:tgtEl>
                                          <p:spTgt spid="37"/>
                                        </p:tgtEl>
                                        <p:attrNameLst>
                                          <p:attrName>fill.type</p:attrName>
                                        </p:attrNameLst>
                                      </p:cBhvr>
                                      <p:to>
                                        <p:strVal val="solid"/>
                                      </p:to>
                                    </p:set>
                                    <p:set>
                                      <p:cBhvr>
                                        <p:cTn id="42" dur="1000" fill="hold"/>
                                        <p:tgtEl>
                                          <p:spTgt spid="37"/>
                                        </p:tgtEl>
                                        <p:attrNameLst>
                                          <p:attrName>fill.on</p:attrName>
                                        </p:attrNameLst>
                                      </p:cBhvr>
                                      <p:to>
                                        <p:strVal val="true"/>
                                      </p:to>
                                    </p:set>
                                  </p:childTnLst>
                                  <p:subTnLst>
                                    <p:audio>
                                      <p:cMediaNode>
                                        <p:cTn display="0" masterRel="sameClick">
                                          <p:stCondLst>
                                            <p:cond evt="begin" delay="0">
                                              <p:tn val="39"/>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43" restart="whenNotActive" fill="hold" evtFilter="cancelBubble" nodeType="interactiveSeq">
                <p:stCondLst>
                  <p:cond evt="onClick" delay="0">
                    <p:tgtEl>
                      <p:spTgt spid="42"/>
                    </p:tgtEl>
                  </p:cond>
                </p:stCondLst>
                <p:endSync evt="end" delay="0">
                  <p:rtn val="all"/>
                </p:endSync>
                <p:childTnLst>
                  <p:par>
                    <p:cTn id="44" fill="hold">
                      <p:stCondLst>
                        <p:cond delay="0"/>
                      </p:stCondLst>
                      <p:childTnLst>
                        <p:par>
                          <p:cTn id="45" fill="hold">
                            <p:stCondLst>
                              <p:cond delay="0"/>
                            </p:stCondLst>
                            <p:childTnLst>
                              <p:par>
                                <p:cTn id="46" presetID="1" presetClass="emph" presetSubtype="2" fill="hold" nodeType="clickEffect">
                                  <p:stCondLst>
                                    <p:cond delay="0"/>
                                  </p:stCondLst>
                                  <p:childTnLst>
                                    <p:animClr clrSpc="rgb" dir="cw">
                                      <p:cBhvr>
                                        <p:cTn id="47" dur="1000" fill="hold"/>
                                        <p:tgtEl>
                                          <p:spTgt spid="42"/>
                                        </p:tgtEl>
                                        <p:attrNameLst>
                                          <p:attrName>fillcolor</p:attrName>
                                        </p:attrNameLst>
                                      </p:cBhvr>
                                      <p:to>
                                        <a:srgbClr val="FF0000"/>
                                      </p:to>
                                    </p:animClr>
                                    <p:set>
                                      <p:cBhvr>
                                        <p:cTn id="48" dur="1000" fill="hold"/>
                                        <p:tgtEl>
                                          <p:spTgt spid="42"/>
                                        </p:tgtEl>
                                        <p:attrNameLst>
                                          <p:attrName>fill.type</p:attrName>
                                        </p:attrNameLst>
                                      </p:cBhvr>
                                      <p:to>
                                        <p:strVal val="solid"/>
                                      </p:to>
                                    </p:set>
                                    <p:set>
                                      <p:cBhvr>
                                        <p:cTn id="49" dur="1000" fill="hold"/>
                                        <p:tgtEl>
                                          <p:spTgt spid="42"/>
                                        </p:tgtEl>
                                        <p:attrNameLst>
                                          <p:attrName>fill.on</p:attrName>
                                        </p:attrNameLst>
                                      </p:cBhvr>
                                      <p:to>
                                        <p:strVal val="true"/>
                                      </p:to>
                                    </p:set>
                                  </p:childTnLst>
                                  <p:subTnLst>
                                    <p:audio>
                                      <p:cMediaNode>
                                        <p:cTn display="0" masterRel="sameClick">
                                          <p:stCondLst>
                                            <p:cond evt="begin" delay="0">
                                              <p:tn val="46"/>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61" y="0"/>
            <a:ext cx="12165039" cy="6873517"/>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257285"/>
            <a:ext cx="9594167" cy="369332"/>
          </a:xfrm>
          <a:prstGeom prst="rect">
            <a:avLst/>
          </a:prstGeom>
          <a:noFill/>
        </p:spPr>
        <p:txBody>
          <a:bodyPr wrap="square" rtlCol="0">
            <a:spAutoFit/>
          </a:bodyPr>
          <a:lstStyle/>
          <a:p>
            <a:r>
              <a:rPr lang="es-VE" b="1" dirty="0"/>
              <a:t>¿</a:t>
            </a:r>
            <a:r>
              <a:rPr lang="es-419" b="1" dirty="0"/>
              <a:t>Cuál de estos países no es una isla</a:t>
            </a:r>
            <a:r>
              <a:rPr lang="es-VE" b="1" dirty="0"/>
              <a:t>?</a:t>
            </a:r>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Ghana</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Jamaica</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6" name="Elipse 35"/>
          <p:cNvSpPr/>
          <p:nvPr/>
        </p:nvSpPr>
        <p:spPr>
          <a:xfrm>
            <a:off x="1571025" y="2051609"/>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Pista</a:t>
            </a:r>
            <a:endParaRPr lang="es-VE" dirty="0"/>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nvGrpSpPr>
          <p:cNvPr id="12" name="Grupo 11"/>
          <p:cNvGrpSpPr/>
          <p:nvPr/>
        </p:nvGrpSpPr>
        <p:grpSpPr>
          <a:xfrm>
            <a:off x="610026" y="2769037"/>
            <a:ext cx="3387765" cy="919955"/>
            <a:chOff x="610026" y="2769037"/>
            <a:chExt cx="3387765" cy="919955"/>
          </a:xfrm>
        </p:grpSpPr>
        <p:sp>
          <p:nvSpPr>
            <p:cNvPr id="28" name="Rectángulo redondeado 27"/>
            <p:cNvSpPr/>
            <p:nvPr/>
          </p:nvSpPr>
          <p:spPr>
            <a:xfrm>
              <a:off x="610026" y="2816426"/>
              <a:ext cx="3342337" cy="872566"/>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s-AR" b="1" dirty="0">
                  <a:ln w="0"/>
                  <a:solidFill>
                    <a:schemeClr val="bg1"/>
                  </a:solidFill>
                  <a:effectLst>
                    <a:outerShdw blurRad="38100" dist="19050" dir="2700000" algn="tl" rotWithShape="0">
                      <a:schemeClr val="dk1">
                        <a:alpha val="40000"/>
                      </a:schemeClr>
                    </a:outerShdw>
                  </a:effectLst>
                </a:rPr>
                <a:t>Si no sabes la respuesta Ganaras</a:t>
              </a:r>
            </a:p>
          </p:txBody>
        </p:sp>
        <p:sp>
          <p:nvSpPr>
            <p:cNvPr id="35" name="Rectángulo redondeado 34"/>
            <p:cNvSpPr/>
            <p:nvPr/>
          </p:nvSpPr>
          <p:spPr>
            <a:xfrm>
              <a:off x="655454" y="2769037"/>
              <a:ext cx="3342337" cy="872566"/>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Madagascar</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Japón</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8</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11953977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6"/>
                    </p:tgtEl>
                  </p:cond>
                </p:stCondLst>
                <p:endSync evt="end" delay="0">
                  <p:rtn val="all"/>
                </p:endSync>
                <p:childTnLst>
                  <p:par>
                    <p:cTn id="31" fill="hold">
                      <p:stCondLst>
                        <p:cond delay="0"/>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nextCondLst>
                <p:cond evt="onClick" delay="0">
                  <p:tgtEl>
                    <p:spTgt spid="36"/>
                  </p:tgtEl>
                </p:cond>
              </p:nextCondLst>
            </p:seq>
            <p:seq concurrent="1" nextAc="seek">
              <p:cTn id="36" restart="whenNotActive" fill="hold" evtFilter="cancelBubble" nodeType="interactiveSeq">
                <p:stCondLst>
                  <p:cond evt="onClick" delay="0">
                    <p:tgtEl>
                      <p:spTgt spid="37"/>
                    </p:tgtEl>
                  </p:cond>
                </p:stCondLst>
                <p:endSync evt="end" delay="0">
                  <p:rtn val="all"/>
                </p:endSync>
                <p:childTnLst>
                  <p:par>
                    <p:cTn id="37" fill="hold">
                      <p:stCondLst>
                        <p:cond delay="0"/>
                      </p:stCondLst>
                      <p:childTnLst>
                        <p:par>
                          <p:cTn id="38" fill="hold">
                            <p:stCondLst>
                              <p:cond delay="0"/>
                            </p:stCondLst>
                            <p:childTnLst>
                              <p:par>
                                <p:cTn id="39" presetID="1" presetClass="emph" presetSubtype="2" fill="hold" nodeType="clickEffect">
                                  <p:stCondLst>
                                    <p:cond delay="0"/>
                                  </p:stCondLst>
                                  <p:childTnLst>
                                    <p:animClr clrSpc="rgb" dir="cw">
                                      <p:cBhvr>
                                        <p:cTn id="40" dur="1000" fill="hold"/>
                                        <p:tgtEl>
                                          <p:spTgt spid="37"/>
                                        </p:tgtEl>
                                        <p:attrNameLst>
                                          <p:attrName>fillcolor</p:attrName>
                                        </p:attrNameLst>
                                      </p:cBhvr>
                                      <p:to>
                                        <a:srgbClr val="FF0000"/>
                                      </p:to>
                                    </p:animClr>
                                    <p:set>
                                      <p:cBhvr>
                                        <p:cTn id="41" dur="1000" fill="hold"/>
                                        <p:tgtEl>
                                          <p:spTgt spid="37"/>
                                        </p:tgtEl>
                                        <p:attrNameLst>
                                          <p:attrName>fill.type</p:attrName>
                                        </p:attrNameLst>
                                      </p:cBhvr>
                                      <p:to>
                                        <p:strVal val="solid"/>
                                      </p:to>
                                    </p:set>
                                    <p:set>
                                      <p:cBhvr>
                                        <p:cTn id="42" dur="1000" fill="hold"/>
                                        <p:tgtEl>
                                          <p:spTgt spid="37"/>
                                        </p:tgtEl>
                                        <p:attrNameLst>
                                          <p:attrName>fill.on</p:attrName>
                                        </p:attrNameLst>
                                      </p:cBhvr>
                                      <p:to>
                                        <p:strVal val="true"/>
                                      </p:to>
                                    </p:set>
                                  </p:childTnLst>
                                  <p:subTnLst>
                                    <p:audio>
                                      <p:cMediaNode>
                                        <p:cTn display="0" masterRel="sameClick">
                                          <p:stCondLst>
                                            <p:cond evt="begin" delay="0">
                                              <p:tn val="39"/>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43" restart="whenNotActive" fill="hold" evtFilter="cancelBubble" nodeType="interactiveSeq">
                <p:stCondLst>
                  <p:cond evt="onClick" delay="0">
                    <p:tgtEl>
                      <p:spTgt spid="42"/>
                    </p:tgtEl>
                  </p:cond>
                </p:stCondLst>
                <p:endSync evt="end" delay="0">
                  <p:rtn val="all"/>
                </p:endSync>
                <p:childTnLst>
                  <p:par>
                    <p:cTn id="44" fill="hold">
                      <p:stCondLst>
                        <p:cond delay="0"/>
                      </p:stCondLst>
                      <p:childTnLst>
                        <p:par>
                          <p:cTn id="45" fill="hold">
                            <p:stCondLst>
                              <p:cond delay="0"/>
                            </p:stCondLst>
                            <p:childTnLst>
                              <p:par>
                                <p:cTn id="46" presetID="1" presetClass="emph" presetSubtype="2" fill="hold" nodeType="clickEffect">
                                  <p:stCondLst>
                                    <p:cond delay="0"/>
                                  </p:stCondLst>
                                  <p:childTnLst>
                                    <p:animClr clrSpc="rgb" dir="cw">
                                      <p:cBhvr>
                                        <p:cTn id="47" dur="1000" fill="hold"/>
                                        <p:tgtEl>
                                          <p:spTgt spid="42"/>
                                        </p:tgtEl>
                                        <p:attrNameLst>
                                          <p:attrName>fillcolor</p:attrName>
                                        </p:attrNameLst>
                                      </p:cBhvr>
                                      <p:to>
                                        <a:srgbClr val="FF0000"/>
                                      </p:to>
                                    </p:animClr>
                                    <p:set>
                                      <p:cBhvr>
                                        <p:cTn id="48" dur="1000" fill="hold"/>
                                        <p:tgtEl>
                                          <p:spTgt spid="42"/>
                                        </p:tgtEl>
                                        <p:attrNameLst>
                                          <p:attrName>fill.type</p:attrName>
                                        </p:attrNameLst>
                                      </p:cBhvr>
                                      <p:to>
                                        <p:strVal val="solid"/>
                                      </p:to>
                                    </p:set>
                                    <p:set>
                                      <p:cBhvr>
                                        <p:cTn id="49" dur="1000" fill="hold"/>
                                        <p:tgtEl>
                                          <p:spTgt spid="42"/>
                                        </p:tgtEl>
                                        <p:attrNameLst>
                                          <p:attrName>fill.on</p:attrName>
                                        </p:attrNameLst>
                                      </p:cBhvr>
                                      <p:to>
                                        <p:strVal val="true"/>
                                      </p:to>
                                    </p:set>
                                  </p:childTnLst>
                                  <p:subTnLst>
                                    <p:audio>
                                      <p:cMediaNode>
                                        <p:cTn display="0" masterRel="sameClick">
                                          <p:stCondLst>
                                            <p:cond evt="begin" delay="0">
                                              <p:tn val="46"/>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1558565" y="2056140"/>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40154" y="4257285"/>
            <a:ext cx="9594167" cy="369332"/>
          </a:xfrm>
          <a:prstGeom prst="rect">
            <a:avLst/>
          </a:prstGeom>
          <a:noFill/>
        </p:spPr>
        <p:txBody>
          <a:bodyPr wrap="square" rtlCol="0">
            <a:spAutoFit/>
          </a:bodyPr>
          <a:lstStyle/>
          <a:p>
            <a:r>
              <a:rPr lang="es-VE" b="1" dirty="0"/>
              <a:t>¿</a:t>
            </a:r>
            <a:r>
              <a:rPr lang="es-MX" b="1" dirty="0"/>
              <a:t>La metodología de la 5’s ayuda</a:t>
            </a:r>
            <a:r>
              <a:rPr lang="es-VE" b="1" dirty="0"/>
              <a:t>?</a:t>
            </a:r>
          </a:p>
        </p:txBody>
      </p:sp>
      <p:sp>
        <p:nvSpPr>
          <p:cNvPr id="5" name="Rectángulo redondeado A"/>
          <p:cNvSpPr/>
          <p:nvPr/>
        </p:nvSpPr>
        <p:spPr>
          <a:xfrm>
            <a:off x="1236976" y="619655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Reducir accidentes, estrés, optimizar espacio y tiempo </a:t>
            </a:r>
            <a:endParaRPr lang="es-VE" b="1" dirty="0">
              <a:solidFill>
                <a:schemeClr val="bg1"/>
              </a:solidFill>
            </a:endParaRP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Localizar los objetos </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37" name="Rectángulo redondeado B"/>
          <p:cNvSpPr/>
          <p:nvPr/>
        </p:nvSpPr>
        <p:spPr>
          <a:xfrm>
            <a:off x="1236976"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Recordar las funciones </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Encontrar fácilmente mi puesto de trabajo </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2</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1579419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7"/>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37"/>
                                        </p:tgtEl>
                                        <p:attrNameLst>
                                          <p:attrName>fillcolor</p:attrName>
                                        </p:attrNameLst>
                                      </p:cBhvr>
                                      <p:to>
                                        <a:srgbClr val="FF0000"/>
                                      </p:to>
                                    </p:animClr>
                                    <p:set>
                                      <p:cBhvr>
                                        <p:cTn id="27" dur="1000" fill="hold"/>
                                        <p:tgtEl>
                                          <p:spTgt spid="37"/>
                                        </p:tgtEl>
                                        <p:attrNameLst>
                                          <p:attrName>fill.type</p:attrName>
                                        </p:attrNameLst>
                                      </p:cBhvr>
                                      <p:to>
                                        <p:strVal val="solid"/>
                                      </p:to>
                                    </p:set>
                                    <p:set>
                                      <p:cBhvr>
                                        <p:cTn id="28" dur="1000" fill="hold"/>
                                        <p:tgtEl>
                                          <p:spTgt spid="37"/>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29" restart="whenNotActive" fill="hold" evtFilter="cancelBubble" nodeType="interactiveSeq">
                <p:stCondLst>
                  <p:cond evt="onClick" delay="0">
                    <p:tgtEl>
                      <p:spTgt spid="42"/>
                    </p:tgtEl>
                  </p:cond>
                </p:stCondLst>
                <p:endSync evt="end" delay="0">
                  <p:rtn val="all"/>
                </p:endSync>
                <p:childTnLst>
                  <p:par>
                    <p:cTn id="30" fill="hold">
                      <p:stCondLst>
                        <p:cond delay="0"/>
                      </p:stCondLst>
                      <p:childTnLst>
                        <p:par>
                          <p:cTn id="31" fill="hold">
                            <p:stCondLst>
                              <p:cond delay="0"/>
                            </p:stCondLst>
                            <p:childTnLst>
                              <p:par>
                                <p:cTn id="32" presetID="1" presetClass="emph" presetSubtype="2" fill="hold" nodeType="clickEffect">
                                  <p:stCondLst>
                                    <p:cond delay="0"/>
                                  </p:stCondLst>
                                  <p:childTnLst>
                                    <p:animClr clrSpc="rgb" dir="cw">
                                      <p:cBhvr>
                                        <p:cTn id="33" dur="1000" fill="hold"/>
                                        <p:tgtEl>
                                          <p:spTgt spid="42"/>
                                        </p:tgtEl>
                                        <p:attrNameLst>
                                          <p:attrName>fillcolor</p:attrName>
                                        </p:attrNameLst>
                                      </p:cBhvr>
                                      <p:to>
                                        <a:srgbClr val="FF0000"/>
                                      </p:to>
                                    </p:animClr>
                                    <p:set>
                                      <p:cBhvr>
                                        <p:cTn id="34" dur="1000" fill="hold"/>
                                        <p:tgtEl>
                                          <p:spTgt spid="42"/>
                                        </p:tgtEl>
                                        <p:attrNameLst>
                                          <p:attrName>fill.type</p:attrName>
                                        </p:attrNameLst>
                                      </p:cBhvr>
                                      <p:to>
                                        <p:strVal val="solid"/>
                                      </p:to>
                                    </p:set>
                                    <p:set>
                                      <p:cBhvr>
                                        <p:cTn id="35" dur="1000" fill="hold"/>
                                        <p:tgtEl>
                                          <p:spTgt spid="42"/>
                                        </p:tgtEl>
                                        <p:attrNameLst>
                                          <p:attrName>fill.on</p:attrName>
                                        </p:attrNameLst>
                                      </p:cBhvr>
                                      <p:to>
                                        <p:strVal val="true"/>
                                      </p:to>
                                    </p:set>
                                  </p:childTnLst>
                                  <p:subTnLst>
                                    <p:audio>
                                      <p:cMediaNode>
                                        <p:cTn display="0" masterRel="sameClick">
                                          <p:stCondLst>
                                            <p:cond evt="begin" delay="0">
                                              <p:tn val="32"/>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36" restart="whenNotActive" fill="hold" evtFilter="cancelBubble" nodeType="interactiveSeq">
                <p:stCondLst>
                  <p:cond evt="onClick" delay="0">
                    <p:tgtEl>
                      <p:spTgt spid="14"/>
                    </p:tgtEl>
                  </p:cond>
                </p:stCondLst>
                <p:endSync evt="end" delay="0">
                  <p:rtn val="all"/>
                </p:endSync>
                <p:childTnLst>
                  <p:par>
                    <p:cTn id="37" fill="hold">
                      <p:stCondLst>
                        <p:cond delay="0"/>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37"/>
                                        </p:tgtEl>
                                      </p:cBhvr>
                                    </p:animEffect>
                                    <p:set>
                                      <p:cBhvr>
                                        <p:cTn id="41" dur="1" fill="hold">
                                          <p:stCondLst>
                                            <p:cond delay="499"/>
                                          </p:stCondLst>
                                        </p:cTn>
                                        <p:tgtEl>
                                          <p:spTgt spid="37"/>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61" y="0"/>
            <a:ext cx="12165039" cy="6873517"/>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134453"/>
            <a:ext cx="9594167" cy="646331"/>
          </a:xfrm>
          <a:prstGeom prst="rect">
            <a:avLst/>
          </a:prstGeom>
          <a:noFill/>
        </p:spPr>
        <p:txBody>
          <a:bodyPr wrap="square" rtlCol="0">
            <a:spAutoFit/>
          </a:bodyPr>
          <a:lstStyle/>
          <a:p>
            <a:r>
              <a:rPr lang="es-VE" b="1" dirty="0"/>
              <a:t>¿</a:t>
            </a:r>
            <a:r>
              <a:rPr lang="es-419" b="1" dirty="0"/>
              <a:t>A que encuentro del futbol argentino se lo conoce como ¨el clásico de </a:t>
            </a:r>
          </a:p>
          <a:p>
            <a:r>
              <a:rPr lang="es-419" b="1" dirty="0"/>
              <a:t>barrio mas grande del mundo¨</a:t>
            </a:r>
            <a:r>
              <a:rPr lang="es-VE" b="1" dirty="0"/>
              <a:t>?</a:t>
            </a:r>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San Lorenzo vs Huracán</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Boca vs </a:t>
            </a:r>
            <a:r>
              <a:rPr lang="es-VE" b="1" dirty="0" err="1">
                <a:solidFill>
                  <a:schemeClr val="bg1"/>
                </a:solidFill>
              </a:rPr>
              <a:t>River</a:t>
            </a:r>
            <a:endParaRPr lang="es-VE" b="1" dirty="0">
              <a:solidFill>
                <a:schemeClr val="bg1"/>
              </a:solidFill>
            </a:endParaRP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$50.000</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err="1">
                <a:solidFill>
                  <a:schemeClr val="bg1"/>
                </a:solidFill>
              </a:rPr>
              <a:t>Chacarita</a:t>
            </a:r>
            <a:r>
              <a:rPr lang="es-VE" b="1" dirty="0">
                <a:solidFill>
                  <a:schemeClr val="bg1"/>
                </a:solidFill>
              </a:rPr>
              <a:t> vs Atlanta</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err="1">
                <a:solidFill>
                  <a:schemeClr val="bg1"/>
                </a:solidFill>
              </a:rPr>
              <a:t>Aldosivi</a:t>
            </a:r>
            <a:r>
              <a:rPr lang="es-VE" b="1" dirty="0">
                <a:solidFill>
                  <a:schemeClr val="bg1"/>
                </a:solidFill>
              </a:rPr>
              <a:t> vs Alvarado</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9</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1596319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61" y="0"/>
            <a:ext cx="12165039" cy="6873517"/>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257285"/>
            <a:ext cx="9594167" cy="369332"/>
          </a:xfrm>
          <a:prstGeom prst="rect">
            <a:avLst/>
          </a:prstGeom>
          <a:noFill/>
        </p:spPr>
        <p:txBody>
          <a:bodyPr wrap="square" rtlCol="0">
            <a:spAutoFit/>
          </a:bodyPr>
          <a:lstStyle/>
          <a:p>
            <a:r>
              <a:rPr lang="es-VE" b="1" dirty="0"/>
              <a:t>¿</a:t>
            </a:r>
            <a:r>
              <a:rPr lang="es-419" b="1" dirty="0"/>
              <a:t>Cuál de estas grandes montañas ha sido escalada mas veces</a:t>
            </a:r>
            <a:r>
              <a:rPr lang="es-VE" b="1" dirty="0"/>
              <a:t>?</a:t>
            </a:r>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El Everest</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El K2</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$100.000</a:t>
            </a:r>
          </a:p>
          <a:p>
            <a:pPr algn="ctr"/>
            <a:r>
              <a:rPr lang="es-AR" b="1" dirty="0">
                <a:ln w="12700">
                  <a:solidFill>
                    <a:schemeClr val="accent1"/>
                  </a:solidFill>
                  <a:prstDash val="solid"/>
                </a:ln>
                <a:effectLst>
                  <a:outerShdw dist="38100" dir="2640000" algn="bl" rotWithShape="0">
                    <a:schemeClr val="accent1"/>
                  </a:outerShdw>
                </a:effectLst>
              </a:rPr>
              <a:t>$50.000</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El Aconcagua</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El Annapurna II</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b="1" dirty="0"/>
              <a:t>10</a:t>
            </a:r>
            <a:endParaRPr lang="es-VE" sz="14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15531877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61" y="0"/>
            <a:ext cx="12165039" cy="6873517"/>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257285"/>
            <a:ext cx="9594167" cy="369332"/>
          </a:xfrm>
          <a:prstGeom prst="rect">
            <a:avLst/>
          </a:prstGeom>
          <a:noFill/>
        </p:spPr>
        <p:txBody>
          <a:bodyPr wrap="square" rtlCol="0">
            <a:spAutoFit/>
          </a:bodyPr>
          <a:lstStyle/>
          <a:p>
            <a:r>
              <a:rPr lang="es-VE" b="1" dirty="0"/>
              <a:t>¿</a:t>
            </a:r>
            <a:r>
              <a:rPr lang="es-419" b="1" dirty="0"/>
              <a:t>Cuál de estos bailes es tradicional de España</a:t>
            </a:r>
            <a:r>
              <a:rPr lang="es-VE" b="1" dirty="0"/>
              <a:t>?</a:t>
            </a:r>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Fandango</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Samba</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$250.000</a:t>
            </a:r>
          </a:p>
          <a:p>
            <a:pPr algn="ctr"/>
            <a:r>
              <a:rPr lang="es-AR" b="1" dirty="0">
                <a:ln w="12700">
                  <a:solidFill>
                    <a:schemeClr val="accent1"/>
                  </a:solidFill>
                  <a:prstDash val="solid"/>
                </a:ln>
                <a:effectLst>
                  <a:outerShdw dist="38100" dir="2640000" algn="bl" rotWithShape="0">
                    <a:schemeClr val="accent1"/>
                  </a:outerShdw>
                </a:effectLst>
              </a:rPr>
              <a:t>$100.000</a:t>
            </a:r>
          </a:p>
          <a:p>
            <a:pPr algn="ctr"/>
            <a:r>
              <a:rPr lang="es-AR" b="1" dirty="0">
                <a:ln w="12700">
                  <a:solidFill>
                    <a:schemeClr val="accent1"/>
                  </a:solidFill>
                  <a:prstDash val="solid"/>
                </a:ln>
                <a:effectLst>
                  <a:outerShdw dist="38100" dir="2640000" algn="bl" rotWithShape="0">
                    <a:schemeClr val="accent1"/>
                  </a:outerShdw>
                </a:effectLst>
              </a:rPr>
              <a:t>$50.000</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AR" b="1" dirty="0">
                <a:solidFill>
                  <a:schemeClr val="bg1"/>
                </a:solidFill>
              </a:rPr>
              <a:t>Cumbia</a:t>
            </a:r>
            <a:endParaRPr lang="es-VE" b="1" dirty="0">
              <a:solidFill>
                <a:schemeClr val="bg1"/>
              </a:solidFill>
            </a:endParaRP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Joropo</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b="1" dirty="0"/>
              <a:t>11</a:t>
            </a:r>
            <a:endParaRPr lang="es-VE" sz="14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3476385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61" y="0"/>
            <a:ext cx="12165039" cy="6873517"/>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257285"/>
            <a:ext cx="9594167" cy="369332"/>
          </a:xfrm>
          <a:prstGeom prst="rect">
            <a:avLst/>
          </a:prstGeom>
          <a:noFill/>
        </p:spPr>
        <p:txBody>
          <a:bodyPr wrap="square" rtlCol="0">
            <a:spAutoFit/>
          </a:bodyPr>
          <a:lstStyle/>
          <a:p>
            <a:r>
              <a:rPr lang="es-VE" b="1" dirty="0"/>
              <a:t>¿</a:t>
            </a:r>
            <a:r>
              <a:rPr lang="es-419" b="1" dirty="0"/>
              <a:t>En la mitología griega, quien traslada a los muertos al inframundo</a:t>
            </a:r>
            <a:r>
              <a:rPr lang="es-VE" b="1" dirty="0"/>
              <a:t>?</a:t>
            </a:r>
          </a:p>
        </p:txBody>
      </p:sp>
      <p:sp>
        <p:nvSpPr>
          <p:cNvPr id="5" name="Rectángulo redondeado A"/>
          <p:cNvSpPr/>
          <p:nvPr/>
        </p:nvSpPr>
        <p:spPr>
          <a:xfrm>
            <a:off x="1195755"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Caronte</a:t>
            </a:r>
          </a:p>
        </p:txBody>
      </p:sp>
      <p:sp>
        <p:nvSpPr>
          <p:cNvPr id="18" name="Rectángulo redondeado B"/>
          <p:cNvSpPr/>
          <p:nvPr/>
        </p:nvSpPr>
        <p:spPr>
          <a:xfrm>
            <a:off x="1195755" y="5350140"/>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Orfeo</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$500.000</a:t>
            </a:r>
          </a:p>
          <a:p>
            <a:pPr algn="ctr"/>
            <a:r>
              <a:rPr lang="es-AR" b="1" dirty="0">
                <a:ln w="12700">
                  <a:solidFill>
                    <a:schemeClr val="accent1"/>
                  </a:solidFill>
                  <a:prstDash val="solid"/>
                </a:ln>
                <a:effectLst>
                  <a:outerShdw dist="38100" dir="2640000" algn="bl" rotWithShape="0">
                    <a:schemeClr val="accent1"/>
                  </a:outerShdw>
                </a:effectLst>
              </a:rPr>
              <a:t>$250.000</a:t>
            </a:r>
          </a:p>
          <a:p>
            <a:pPr algn="ctr"/>
            <a:r>
              <a:rPr lang="es-AR" b="1" dirty="0">
                <a:ln w="12700">
                  <a:solidFill>
                    <a:schemeClr val="accent1"/>
                  </a:solidFill>
                  <a:prstDash val="solid"/>
                </a:ln>
                <a:effectLst>
                  <a:outerShdw dist="38100" dir="2640000" algn="bl" rotWithShape="0">
                    <a:schemeClr val="accent1"/>
                  </a:outerShdw>
                </a:effectLst>
              </a:rPr>
              <a:t>$100.000</a:t>
            </a:r>
          </a:p>
          <a:p>
            <a:pPr algn="ctr"/>
            <a:r>
              <a:rPr lang="es-AR" b="1" dirty="0">
                <a:ln w="12700">
                  <a:solidFill>
                    <a:schemeClr val="accent1"/>
                  </a:solidFill>
                  <a:prstDash val="solid"/>
                </a:ln>
                <a:effectLst>
                  <a:outerShdw dist="38100" dir="2640000" algn="bl" rotWithShape="0">
                    <a:schemeClr val="accent1"/>
                  </a:outerShdw>
                </a:effectLst>
              </a:rPr>
              <a:t>$50.000</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6920291" y="5369548"/>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Cancerbero</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Minos</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b="1" dirty="0"/>
              <a:t>12</a:t>
            </a:r>
            <a:endParaRPr lang="es-VE" sz="14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34866756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9" name="Grupo 8"/>
          <p:cNvGrpSpPr/>
          <p:nvPr/>
        </p:nvGrpSpPr>
        <p:grpSpPr>
          <a:xfrm rot="1013806">
            <a:off x="232016" y="3267981"/>
            <a:ext cx="1928514" cy="1697394"/>
            <a:chOff x="190073" y="-152865"/>
            <a:chExt cx="2325237" cy="2065595"/>
          </a:xfrm>
        </p:grpSpPr>
        <p:pic>
          <p:nvPicPr>
            <p:cNvPr id="10" name="Imagen 9">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11" name="CuadroTexto 10">
              <a:hlinkClick r:id="rId5"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pic>
        <p:nvPicPr>
          <p:cNvPr id="12" name="sonido aplausos y gritos del publico -  Sound applause and shouts of the public (192kbit_AAC)">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631404" y="2608568"/>
            <a:ext cx="609600" cy="609600"/>
          </a:xfrm>
          <a:prstGeom prst="rect">
            <a:avLst/>
          </a:prstGeom>
        </p:spPr>
      </p:pic>
      <p:pic>
        <p:nvPicPr>
          <p:cNvPr id="13" name="Imagen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333522">
            <a:off x="10042578" y="3711507"/>
            <a:ext cx="1931956" cy="1020941"/>
          </a:xfrm>
          <a:prstGeom prst="rect">
            <a:avLst/>
          </a:prstGeom>
        </p:spPr>
      </p:pic>
    </p:spTree>
    <p:extLst>
      <p:ext uri="{BB962C8B-B14F-4D97-AF65-F5344CB8AC3E}">
        <p14:creationId xmlns:p14="http://schemas.microsoft.com/office/powerpoint/2010/main" val="3542194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fractur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12"/>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57" y="-171254"/>
            <a:ext cx="12369351" cy="7039049"/>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822537" y="2051610"/>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40154" y="4112907"/>
            <a:ext cx="9594167" cy="646331"/>
          </a:xfrm>
          <a:prstGeom prst="rect">
            <a:avLst/>
          </a:prstGeom>
          <a:noFill/>
        </p:spPr>
        <p:txBody>
          <a:bodyPr wrap="square" rtlCol="0">
            <a:spAutoFit/>
          </a:bodyPr>
          <a:lstStyle/>
          <a:p>
            <a:r>
              <a:rPr lang="es-419" b="1" dirty="0"/>
              <a:t> </a:t>
            </a:r>
            <a:r>
              <a:rPr lang="es-VE" b="1" dirty="0"/>
              <a:t>¿</a:t>
            </a:r>
            <a:r>
              <a:rPr lang="es-419" b="1" dirty="0"/>
              <a:t>El sistema electoral para determinar las personas que ocuparan cargos se determina a partir de:</a:t>
            </a:r>
            <a:r>
              <a:rPr lang="es-VE" b="1" dirty="0"/>
              <a:t>?</a:t>
            </a:r>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El sufragio</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El prestigio</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$0</a:t>
            </a:r>
          </a:p>
        </p:txBody>
      </p:sp>
      <p:sp>
        <p:nvSpPr>
          <p:cNvPr id="36" name="Elipse 35"/>
          <p:cNvSpPr/>
          <p:nvPr/>
        </p:nvSpPr>
        <p:spPr>
          <a:xfrm>
            <a:off x="2387450" y="2051609"/>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Pista</a:t>
            </a:r>
            <a:endParaRPr lang="es-VE" dirty="0"/>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nvGrpSpPr>
          <p:cNvPr id="12" name="Grupo 11"/>
          <p:cNvGrpSpPr/>
          <p:nvPr/>
        </p:nvGrpSpPr>
        <p:grpSpPr>
          <a:xfrm>
            <a:off x="610026" y="2769037"/>
            <a:ext cx="3387765" cy="919955"/>
            <a:chOff x="610026" y="2769037"/>
            <a:chExt cx="3387765" cy="919955"/>
          </a:xfrm>
        </p:grpSpPr>
        <p:sp>
          <p:nvSpPr>
            <p:cNvPr id="28" name="Rectángulo redondeado 27"/>
            <p:cNvSpPr/>
            <p:nvPr/>
          </p:nvSpPr>
          <p:spPr>
            <a:xfrm>
              <a:off x="610026" y="2816426"/>
              <a:ext cx="3342337" cy="872566"/>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s-AR" b="1" dirty="0">
                  <a:ln w="0"/>
                  <a:solidFill>
                    <a:schemeClr val="bg1"/>
                  </a:solidFill>
                  <a:effectLst>
                    <a:outerShdw blurRad="38100" dist="19050" dir="2700000" algn="tl" rotWithShape="0">
                      <a:schemeClr val="dk1">
                        <a:alpha val="40000"/>
                      </a:schemeClr>
                    </a:outerShdw>
                  </a:effectLst>
                </a:rPr>
                <a:t>Al voto se le suele</a:t>
              </a:r>
            </a:p>
            <a:p>
              <a:pPr algn="ctr"/>
              <a:r>
                <a:rPr lang="es-AR" b="1" dirty="0">
                  <a:ln w="0"/>
                  <a:solidFill>
                    <a:schemeClr val="bg1"/>
                  </a:solidFill>
                  <a:effectLst>
                    <a:outerShdw blurRad="38100" dist="19050" dir="2700000" algn="tl" rotWithShape="0">
                      <a:schemeClr val="dk1">
                        <a:alpha val="40000"/>
                      </a:schemeClr>
                    </a:outerShdw>
                  </a:effectLst>
                </a:rPr>
                <a:t> llamar así</a:t>
              </a:r>
            </a:p>
          </p:txBody>
        </p:sp>
        <p:sp>
          <p:nvSpPr>
            <p:cNvPr id="35" name="Rectángulo redondeado 34"/>
            <p:cNvSpPr/>
            <p:nvPr/>
          </p:nvSpPr>
          <p:spPr>
            <a:xfrm>
              <a:off x="655454" y="2769037"/>
              <a:ext cx="3342337" cy="872566"/>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Las urnas</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La democracia</a:t>
            </a:r>
          </a:p>
        </p:txBody>
      </p:sp>
      <p:sp>
        <p:nvSpPr>
          <p:cNvPr id="43" name="Elipse 42"/>
          <p:cNvSpPr/>
          <p:nvPr/>
        </p:nvSpPr>
        <p:spPr>
          <a:xfrm>
            <a:off x="1038956" y="408637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1</a:t>
            </a:r>
            <a:endParaRPr lang="es-VE" sz="2800" b="1" dirty="0"/>
          </a:p>
        </p:txBody>
      </p:sp>
      <p:pic>
        <p:nvPicPr>
          <p:cNvPr id="44" name="Imagen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3266481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6"/>
                    </p:tgtEl>
                  </p:cond>
                </p:stCondLst>
                <p:endSync evt="end" delay="0">
                  <p:rtn val="all"/>
                </p:endSync>
                <p:childTnLst>
                  <p:par>
                    <p:cTn id="23" fill="hold">
                      <p:stCondLst>
                        <p:cond delay="0"/>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nextCondLst>
                <p:cond evt="onClick" delay="0">
                  <p:tgtEl>
                    <p:spTgt spid="36"/>
                  </p:tgtEl>
                </p:cond>
              </p:nextCondLst>
            </p:seq>
            <p:seq concurrent="1" nextAc="seek">
              <p:cTn id="28" restart="whenNotActive" fill="hold" evtFilter="cancelBubble" nodeType="interactiveSeq">
                <p:stCondLst>
                  <p:cond evt="onClick" delay="0">
                    <p:tgtEl>
                      <p:spTgt spid="37"/>
                    </p:tgtEl>
                  </p:cond>
                </p:stCondLst>
                <p:endSync evt="end" delay="0">
                  <p:rtn val="all"/>
                </p:endSync>
                <p:childTnLst>
                  <p:par>
                    <p:cTn id="29" fill="hold">
                      <p:stCondLst>
                        <p:cond delay="0"/>
                      </p:stCondLst>
                      <p:childTnLst>
                        <p:par>
                          <p:cTn id="30" fill="hold">
                            <p:stCondLst>
                              <p:cond delay="0"/>
                            </p:stCondLst>
                            <p:childTnLst>
                              <p:par>
                                <p:cTn id="31" presetID="1" presetClass="emph" presetSubtype="2" fill="hold" nodeType="clickEffect">
                                  <p:stCondLst>
                                    <p:cond delay="0"/>
                                  </p:stCondLst>
                                  <p:childTnLst>
                                    <p:animClr clrSpc="rgb" dir="cw">
                                      <p:cBhvr>
                                        <p:cTn id="32" dur="1000" fill="hold"/>
                                        <p:tgtEl>
                                          <p:spTgt spid="37"/>
                                        </p:tgtEl>
                                        <p:attrNameLst>
                                          <p:attrName>fillcolor</p:attrName>
                                        </p:attrNameLst>
                                      </p:cBhvr>
                                      <p:to>
                                        <a:srgbClr val="FF0000"/>
                                      </p:to>
                                    </p:animClr>
                                    <p:set>
                                      <p:cBhvr>
                                        <p:cTn id="33" dur="1000" fill="hold"/>
                                        <p:tgtEl>
                                          <p:spTgt spid="37"/>
                                        </p:tgtEl>
                                        <p:attrNameLst>
                                          <p:attrName>fill.type</p:attrName>
                                        </p:attrNameLst>
                                      </p:cBhvr>
                                      <p:to>
                                        <p:strVal val="solid"/>
                                      </p:to>
                                    </p:set>
                                    <p:set>
                                      <p:cBhvr>
                                        <p:cTn id="34" dur="1000" fill="hold"/>
                                        <p:tgtEl>
                                          <p:spTgt spid="37"/>
                                        </p:tgtEl>
                                        <p:attrNameLst>
                                          <p:attrName>fill.on</p:attrName>
                                        </p:attrNameLst>
                                      </p:cBhvr>
                                      <p:to>
                                        <p:strVal val="true"/>
                                      </p:to>
                                    </p:set>
                                  </p:childTnLst>
                                  <p:subTnLst>
                                    <p:audio>
                                      <p:cMediaNode>
                                        <p:cTn display="0" masterRel="sameClick">
                                          <p:stCondLst>
                                            <p:cond evt="begin" delay="0">
                                              <p:tn val="31"/>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5" restart="whenNotActive" fill="hold" evtFilter="cancelBubble" nodeType="interactiveSeq">
                <p:stCondLst>
                  <p:cond evt="onClick" delay="0">
                    <p:tgtEl>
                      <p:spTgt spid="42"/>
                    </p:tgtEl>
                  </p:cond>
                </p:stCondLst>
                <p:endSync evt="end" delay="0">
                  <p:rtn val="all"/>
                </p:endSync>
                <p:childTnLst>
                  <p:par>
                    <p:cTn id="36" fill="hold">
                      <p:stCondLst>
                        <p:cond delay="0"/>
                      </p:stCondLst>
                      <p:childTnLst>
                        <p:par>
                          <p:cTn id="37" fill="hold">
                            <p:stCondLst>
                              <p:cond delay="0"/>
                            </p:stCondLst>
                            <p:childTnLst>
                              <p:par>
                                <p:cTn id="38" presetID="1" presetClass="emph" presetSubtype="2" fill="hold" nodeType="clickEffect">
                                  <p:stCondLst>
                                    <p:cond delay="0"/>
                                  </p:stCondLst>
                                  <p:childTnLst>
                                    <p:animClr clrSpc="rgb" dir="cw">
                                      <p:cBhvr>
                                        <p:cTn id="39" dur="1000" fill="hold"/>
                                        <p:tgtEl>
                                          <p:spTgt spid="42"/>
                                        </p:tgtEl>
                                        <p:attrNameLst>
                                          <p:attrName>fillcolor</p:attrName>
                                        </p:attrNameLst>
                                      </p:cBhvr>
                                      <p:to>
                                        <a:srgbClr val="FF0000"/>
                                      </p:to>
                                    </p:animClr>
                                    <p:set>
                                      <p:cBhvr>
                                        <p:cTn id="40" dur="1000" fill="hold"/>
                                        <p:tgtEl>
                                          <p:spTgt spid="42"/>
                                        </p:tgtEl>
                                        <p:attrNameLst>
                                          <p:attrName>fill.type</p:attrName>
                                        </p:attrNameLst>
                                      </p:cBhvr>
                                      <p:to>
                                        <p:strVal val="solid"/>
                                      </p:to>
                                    </p:set>
                                    <p:set>
                                      <p:cBhvr>
                                        <p:cTn id="41" dur="1000" fill="hold"/>
                                        <p:tgtEl>
                                          <p:spTgt spid="42"/>
                                        </p:tgtEl>
                                        <p:attrNameLst>
                                          <p:attrName>fill.on</p:attrName>
                                        </p:attrNameLst>
                                      </p:cBhvr>
                                      <p:to>
                                        <p:strVal val="true"/>
                                      </p:to>
                                    </p:set>
                                  </p:childTnLst>
                                  <p:subTnLst>
                                    <p:audio>
                                      <p:cMediaNode>
                                        <p:cTn display="0" masterRel="sameClick">
                                          <p:stCondLst>
                                            <p:cond evt="begin" delay="0">
                                              <p:tn val="3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42" restart="whenNotActive" fill="hold" evtFilter="cancelBubble" nodeType="interactiveSeq">
                <p:stCondLst>
                  <p:cond evt="onClick" delay="0">
                    <p:tgtEl>
                      <p:spTgt spid="14"/>
                    </p:tgtEl>
                  </p:cond>
                </p:stCondLst>
                <p:endSync evt="end" delay="0">
                  <p:rtn val="all"/>
                </p:endSync>
                <p:childTnLst>
                  <p:par>
                    <p:cTn id="43" fill="hold">
                      <p:stCondLst>
                        <p:cond delay="0"/>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37"/>
                                        </p:tgtEl>
                                      </p:cBhvr>
                                    </p:animEffect>
                                    <p:set>
                                      <p:cBhvr>
                                        <p:cTn id="47" dur="1" fill="hold">
                                          <p:stCondLst>
                                            <p:cond delay="499"/>
                                          </p:stCondLst>
                                        </p:cTn>
                                        <p:tgtEl>
                                          <p:spTgt spid="37"/>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42"/>
                                        </p:tgtEl>
                                      </p:cBhvr>
                                    </p:animEffect>
                                    <p:set>
                                      <p:cBhvr>
                                        <p:cTn id="50"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agen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57" y="-171254"/>
            <a:ext cx="12369351" cy="7039049"/>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822537" y="2051610"/>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40154" y="4185096"/>
            <a:ext cx="9594167" cy="369332"/>
          </a:xfrm>
          <a:prstGeom prst="rect">
            <a:avLst/>
          </a:prstGeom>
          <a:noFill/>
        </p:spPr>
        <p:txBody>
          <a:bodyPr wrap="square" rtlCol="0">
            <a:spAutoFit/>
          </a:bodyPr>
          <a:lstStyle/>
          <a:p>
            <a:r>
              <a:rPr lang="es-VE" b="1" dirty="0"/>
              <a:t>¿</a:t>
            </a:r>
            <a:r>
              <a:rPr lang="es-419" b="1" dirty="0"/>
              <a:t>Son las membranas móviles cubiertas de piel que resguardan los ojos</a:t>
            </a:r>
            <a:r>
              <a:rPr lang="es-VE" b="1" dirty="0"/>
              <a:t>?</a:t>
            </a:r>
          </a:p>
        </p:txBody>
      </p:sp>
      <p:sp>
        <p:nvSpPr>
          <p:cNvPr id="5" name="Rectángulo redondeado A"/>
          <p:cNvSpPr/>
          <p:nvPr/>
        </p:nvSpPr>
        <p:spPr>
          <a:xfrm>
            <a:off x="1236699" y="6192500"/>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Los parpados</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Las pupilas</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6" name="Elipse 35"/>
          <p:cNvSpPr/>
          <p:nvPr/>
        </p:nvSpPr>
        <p:spPr>
          <a:xfrm>
            <a:off x="2387450" y="2051609"/>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Pista</a:t>
            </a:r>
            <a:endParaRPr lang="es-VE" dirty="0"/>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nvGrpSpPr>
          <p:cNvPr id="12" name="Grupo 11"/>
          <p:cNvGrpSpPr/>
          <p:nvPr/>
        </p:nvGrpSpPr>
        <p:grpSpPr>
          <a:xfrm>
            <a:off x="610026" y="2720174"/>
            <a:ext cx="3387765" cy="921429"/>
            <a:chOff x="610026" y="2720174"/>
            <a:chExt cx="3387765" cy="921429"/>
          </a:xfrm>
        </p:grpSpPr>
        <p:sp>
          <p:nvSpPr>
            <p:cNvPr id="28" name="Rectángulo redondeado 27"/>
            <p:cNvSpPr/>
            <p:nvPr/>
          </p:nvSpPr>
          <p:spPr>
            <a:xfrm>
              <a:off x="610026" y="2720174"/>
              <a:ext cx="3342337" cy="872566"/>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s-AR" b="1" dirty="0">
                  <a:ln w="0"/>
                  <a:solidFill>
                    <a:schemeClr val="bg1"/>
                  </a:solidFill>
                  <a:effectLst>
                    <a:outerShdw blurRad="38100" dist="19050" dir="2700000" algn="tl" rotWithShape="0">
                      <a:schemeClr val="dk1">
                        <a:alpha val="40000"/>
                      </a:schemeClr>
                    </a:outerShdw>
                  </a:effectLst>
                </a:rPr>
                <a:t>Se puede guiñar con ellos</a:t>
              </a:r>
            </a:p>
          </p:txBody>
        </p:sp>
        <p:sp>
          <p:nvSpPr>
            <p:cNvPr id="35" name="Rectángulo redondeado 34"/>
            <p:cNvSpPr/>
            <p:nvPr/>
          </p:nvSpPr>
          <p:spPr>
            <a:xfrm>
              <a:off x="655454" y="2769037"/>
              <a:ext cx="3342337" cy="872566"/>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sp>
        <p:nvSpPr>
          <p:cNvPr id="37" name="Rectángulo redondeado B"/>
          <p:cNvSpPr/>
          <p:nvPr/>
        </p:nvSpPr>
        <p:spPr>
          <a:xfrm>
            <a:off x="1236699" y="5320742"/>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Las cejas</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Las pestañas</a:t>
            </a:r>
          </a:p>
        </p:txBody>
      </p:sp>
      <p:sp>
        <p:nvSpPr>
          <p:cNvPr id="43" name="Elipse 42"/>
          <p:cNvSpPr/>
          <p:nvPr/>
        </p:nvSpPr>
        <p:spPr>
          <a:xfrm>
            <a:off x="1038956" y="408637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2</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1521642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6"/>
                    </p:tgtEl>
                  </p:cond>
                </p:stCondLst>
                <p:endSync evt="end" delay="0">
                  <p:rtn val="all"/>
                </p:endSync>
                <p:childTnLst>
                  <p:par>
                    <p:cTn id="23" fill="hold">
                      <p:stCondLst>
                        <p:cond delay="0"/>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nextCondLst>
                <p:cond evt="onClick" delay="0">
                  <p:tgtEl>
                    <p:spTgt spid="36"/>
                  </p:tgtEl>
                </p:cond>
              </p:nextCondLst>
            </p:seq>
            <p:seq concurrent="1" nextAc="seek">
              <p:cTn id="28" restart="whenNotActive" fill="hold" evtFilter="cancelBubble" nodeType="interactiveSeq">
                <p:stCondLst>
                  <p:cond evt="onClick" delay="0">
                    <p:tgtEl>
                      <p:spTgt spid="37"/>
                    </p:tgtEl>
                  </p:cond>
                </p:stCondLst>
                <p:endSync evt="end" delay="0">
                  <p:rtn val="all"/>
                </p:endSync>
                <p:childTnLst>
                  <p:par>
                    <p:cTn id="29" fill="hold">
                      <p:stCondLst>
                        <p:cond delay="0"/>
                      </p:stCondLst>
                      <p:childTnLst>
                        <p:par>
                          <p:cTn id="30" fill="hold">
                            <p:stCondLst>
                              <p:cond delay="0"/>
                            </p:stCondLst>
                            <p:childTnLst>
                              <p:par>
                                <p:cTn id="31" presetID="1" presetClass="emph" presetSubtype="2" fill="hold" nodeType="clickEffect">
                                  <p:stCondLst>
                                    <p:cond delay="0"/>
                                  </p:stCondLst>
                                  <p:childTnLst>
                                    <p:animClr clrSpc="rgb" dir="cw">
                                      <p:cBhvr>
                                        <p:cTn id="32" dur="1000" fill="hold"/>
                                        <p:tgtEl>
                                          <p:spTgt spid="37"/>
                                        </p:tgtEl>
                                        <p:attrNameLst>
                                          <p:attrName>fillcolor</p:attrName>
                                        </p:attrNameLst>
                                      </p:cBhvr>
                                      <p:to>
                                        <a:srgbClr val="FF0000"/>
                                      </p:to>
                                    </p:animClr>
                                    <p:set>
                                      <p:cBhvr>
                                        <p:cTn id="33" dur="1000" fill="hold"/>
                                        <p:tgtEl>
                                          <p:spTgt spid="37"/>
                                        </p:tgtEl>
                                        <p:attrNameLst>
                                          <p:attrName>fill.type</p:attrName>
                                        </p:attrNameLst>
                                      </p:cBhvr>
                                      <p:to>
                                        <p:strVal val="solid"/>
                                      </p:to>
                                    </p:set>
                                    <p:set>
                                      <p:cBhvr>
                                        <p:cTn id="34" dur="1000" fill="hold"/>
                                        <p:tgtEl>
                                          <p:spTgt spid="37"/>
                                        </p:tgtEl>
                                        <p:attrNameLst>
                                          <p:attrName>fill.on</p:attrName>
                                        </p:attrNameLst>
                                      </p:cBhvr>
                                      <p:to>
                                        <p:strVal val="true"/>
                                      </p:to>
                                    </p:set>
                                  </p:childTnLst>
                                  <p:subTnLst>
                                    <p:audio>
                                      <p:cMediaNode>
                                        <p:cTn display="0" masterRel="sameClick">
                                          <p:stCondLst>
                                            <p:cond evt="begin" delay="0">
                                              <p:tn val="31"/>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5" restart="whenNotActive" fill="hold" evtFilter="cancelBubble" nodeType="interactiveSeq">
                <p:stCondLst>
                  <p:cond evt="onClick" delay="0">
                    <p:tgtEl>
                      <p:spTgt spid="42"/>
                    </p:tgtEl>
                  </p:cond>
                </p:stCondLst>
                <p:endSync evt="end" delay="0">
                  <p:rtn val="all"/>
                </p:endSync>
                <p:childTnLst>
                  <p:par>
                    <p:cTn id="36" fill="hold">
                      <p:stCondLst>
                        <p:cond delay="0"/>
                      </p:stCondLst>
                      <p:childTnLst>
                        <p:par>
                          <p:cTn id="37" fill="hold">
                            <p:stCondLst>
                              <p:cond delay="0"/>
                            </p:stCondLst>
                            <p:childTnLst>
                              <p:par>
                                <p:cTn id="38" presetID="1" presetClass="emph" presetSubtype="2" fill="hold" nodeType="clickEffect">
                                  <p:stCondLst>
                                    <p:cond delay="0"/>
                                  </p:stCondLst>
                                  <p:childTnLst>
                                    <p:animClr clrSpc="rgb" dir="cw">
                                      <p:cBhvr>
                                        <p:cTn id="39" dur="1000" fill="hold"/>
                                        <p:tgtEl>
                                          <p:spTgt spid="42"/>
                                        </p:tgtEl>
                                        <p:attrNameLst>
                                          <p:attrName>fillcolor</p:attrName>
                                        </p:attrNameLst>
                                      </p:cBhvr>
                                      <p:to>
                                        <a:srgbClr val="FF0000"/>
                                      </p:to>
                                    </p:animClr>
                                    <p:set>
                                      <p:cBhvr>
                                        <p:cTn id="40" dur="1000" fill="hold"/>
                                        <p:tgtEl>
                                          <p:spTgt spid="42"/>
                                        </p:tgtEl>
                                        <p:attrNameLst>
                                          <p:attrName>fill.type</p:attrName>
                                        </p:attrNameLst>
                                      </p:cBhvr>
                                      <p:to>
                                        <p:strVal val="solid"/>
                                      </p:to>
                                    </p:set>
                                    <p:set>
                                      <p:cBhvr>
                                        <p:cTn id="41" dur="1000" fill="hold"/>
                                        <p:tgtEl>
                                          <p:spTgt spid="42"/>
                                        </p:tgtEl>
                                        <p:attrNameLst>
                                          <p:attrName>fill.on</p:attrName>
                                        </p:attrNameLst>
                                      </p:cBhvr>
                                      <p:to>
                                        <p:strVal val="true"/>
                                      </p:to>
                                    </p:set>
                                  </p:childTnLst>
                                  <p:subTnLst>
                                    <p:audio>
                                      <p:cMediaNode>
                                        <p:cTn display="0" masterRel="sameClick">
                                          <p:stCondLst>
                                            <p:cond evt="begin" delay="0">
                                              <p:tn val="3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42" restart="whenNotActive" fill="hold" evtFilter="cancelBubble" nodeType="interactiveSeq">
                <p:stCondLst>
                  <p:cond evt="onClick" delay="0">
                    <p:tgtEl>
                      <p:spTgt spid="14"/>
                    </p:tgtEl>
                  </p:cond>
                </p:stCondLst>
                <p:endSync evt="end" delay="0">
                  <p:rtn val="all"/>
                </p:endSync>
                <p:childTnLst>
                  <p:par>
                    <p:cTn id="43" fill="hold">
                      <p:stCondLst>
                        <p:cond delay="0"/>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37"/>
                                        </p:tgtEl>
                                      </p:cBhvr>
                                    </p:animEffect>
                                    <p:set>
                                      <p:cBhvr>
                                        <p:cTn id="47" dur="1" fill="hold">
                                          <p:stCondLst>
                                            <p:cond delay="499"/>
                                          </p:stCondLst>
                                        </p:cTn>
                                        <p:tgtEl>
                                          <p:spTgt spid="37"/>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42"/>
                                        </p:tgtEl>
                                      </p:cBhvr>
                                    </p:animEffect>
                                    <p:set>
                                      <p:cBhvr>
                                        <p:cTn id="50"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agen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57" y="-171254"/>
            <a:ext cx="12369351" cy="7039049"/>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822537" y="2051610"/>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40154" y="4209159"/>
            <a:ext cx="9594167" cy="369332"/>
          </a:xfrm>
          <a:prstGeom prst="rect">
            <a:avLst/>
          </a:prstGeom>
          <a:noFill/>
        </p:spPr>
        <p:txBody>
          <a:bodyPr wrap="square" rtlCol="0">
            <a:spAutoFit/>
          </a:bodyPr>
          <a:lstStyle/>
          <a:p>
            <a:r>
              <a:rPr lang="es-VE" b="1" dirty="0"/>
              <a:t>¿</a:t>
            </a:r>
            <a:r>
              <a:rPr lang="es-419" b="1" dirty="0"/>
              <a:t>Cuál de los siguientes países limita con Francia</a:t>
            </a:r>
            <a:r>
              <a:rPr lang="es-VE" b="1" dirty="0"/>
              <a:t>?</a:t>
            </a:r>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Bélgica</a:t>
            </a:r>
          </a:p>
        </p:txBody>
      </p:sp>
      <p:sp>
        <p:nvSpPr>
          <p:cNvPr id="18" name="Rectángulo redondeado B"/>
          <p:cNvSpPr/>
          <p:nvPr/>
        </p:nvSpPr>
        <p:spPr>
          <a:xfrm>
            <a:off x="6959043"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Holanda</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53230" y="-26799"/>
            <a:ext cx="1602246" cy="1697394"/>
          </a:xfrm>
          <a:prstGeom prst="rect">
            <a:avLst/>
          </a:prstGeom>
        </p:spPr>
      </p:pic>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6" name="Elipse 35"/>
          <p:cNvSpPr/>
          <p:nvPr/>
        </p:nvSpPr>
        <p:spPr>
          <a:xfrm>
            <a:off x="2387450" y="2051609"/>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Pista</a:t>
            </a:r>
            <a:endParaRPr lang="es-VE" dirty="0"/>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nvGrpSpPr>
          <p:cNvPr id="12" name="Grupo 11"/>
          <p:cNvGrpSpPr/>
          <p:nvPr/>
        </p:nvGrpSpPr>
        <p:grpSpPr>
          <a:xfrm>
            <a:off x="610026" y="2769037"/>
            <a:ext cx="3387765" cy="919955"/>
            <a:chOff x="610026" y="2769037"/>
            <a:chExt cx="3387765" cy="919955"/>
          </a:xfrm>
        </p:grpSpPr>
        <p:sp>
          <p:nvSpPr>
            <p:cNvPr id="28" name="Rectángulo redondeado 27"/>
            <p:cNvSpPr/>
            <p:nvPr/>
          </p:nvSpPr>
          <p:spPr>
            <a:xfrm>
              <a:off x="610026" y="2816426"/>
              <a:ext cx="3342337" cy="872566"/>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s-AR" b="1" dirty="0">
                  <a:ln w="0"/>
                  <a:solidFill>
                    <a:schemeClr val="bg1"/>
                  </a:solidFill>
                  <a:effectLst>
                    <a:outerShdw blurRad="38100" dist="19050" dir="2700000" algn="tl" rotWithShape="0">
                      <a:schemeClr val="dk1">
                        <a:alpha val="40000"/>
                      </a:schemeClr>
                    </a:outerShdw>
                  </a:effectLst>
                </a:rPr>
                <a:t>Su bandera tiene color amarillo</a:t>
              </a:r>
            </a:p>
          </p:txBody>
        </p:sp>
        <p:sp>
          <p:nvSpPr>
            <p:cNvPr id="35" name="Rectángulo redondeado 34"/>
            <p:cNvSpPr/>
            <p:nvPr/>
          </p:nvSpPr>
          <p:spPr>
            <a:xfrm>
              <a:off x="655454" y="2769037"/>
              <a:ext cx="3342337" cy="872566"/>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Portugal</a:t>
            </a:r>
          </a:p>
        </p:txBody>
      </p:sp>
      <p:sp>
        <p:nvSpPr>
          <p:cNvPr id="42" name="Rectángulo redondeado B"/>
          <p:cNvSpPr/>
          <p:nvPr/>
        </p:nvSpPr>
        <p:spPr>
          <a:xfrm>
            <a:off x="6959043" y="5326710"/>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Dinamarca</a:t>
            </a:r>
          </a:p>
        </p:txBody>
      </p:sp>
      <p:sp>
        <p:nvSpPr>
          <p:cNvPr id="43" name="Elipse 42"/>
          <p:cNvSpPr/>
          <p:nvPr/>
        </p:nvSpPr>
        <p:spPr>
          <a:xfrm>
            <a:off x="1038956" y="408637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3</a:t>
            </a:r>
            <a:endParaRPr lang="es-VE" sz="2800" b="1" dirty="0"/>
          </a:p>
        </p:txBody>
      </p:sp>
      <p:sp>
        <p:nvSpPr>
          <p:cNvPr id="33" name="CuadroTexto 32">
            <a:hlinkClick r:id="rId8" action="ppaction://hlinksldjump"/>
          </p:cNvPr>
          <p:cNvSpPr txBox="1"/>
          <p:nvPr/>
        </p:nvSpPr>
        <p:spPr>
          <a:xfrm>
            <a:off x="10638886" y="582010"/>
            <a:ext cx="1807872" cy="369332"/>
          </a:xfrm>
          <a:prstGeom prst="rect">
            <a:avLst/>
          </a:prstGeom>
          <a:noFill/>
        </p:spPr>
        <p:txBody>
          <a:bodyPr wrap="square" rtlCol="0">
            <a:spAutoFit/>
          </a:bodyPr>
          <a:lstStyle/>
          <a:p>
            <a:r>
              <a:rPr lang="es-AR" b="1" dirty="0">
                <a:solidFill>
                  <a:schemeClr val="bg1"/>
                </a:solidFill>
              </a:rPr>
              <a:t>Siguiente</a:t>
            </a:r>
          </a:p>
        </p:txBody>
      </p:sp>
      <p:pic>
        <p:nvPicPr>
          <p:cNvPr id="34" name="Imagen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1912904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6"/>
                    </p:tgtEl>
                  </p:cond>
                </p:stCondLst>
                <p:endSync evt="end" delay="0">
                  <p:rtn val="all"/>
                </p:endSync>
                <p:childTnLst>
                  <p:par>
                    <p:cTn id="23" fill="hold">
                      <p:stCondLst>
                        <p:cond delay="0"/>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nextCondLst>
                <p:cond evt="onClick" delay="0">
                  <p:tgtEl>
                    <p:spTgt spid="36"/>
                  </p:tgtEl>
                </p:cond>
              </p:nextCondLst>
            </p:seq>
            <p:seq concurrent="1" nextAc="seek">
              <p:cTn id="28" restart="whenNotActive" fill="hold" evtFilter="cancelBubble" nodeType="interactiveSeq">
                <p:stCondLst>
                  <p:cond evt="onClick" delay="0">
                    <p:tgtEl>
                      <p:spTgt spid="37"/>
                    </p:tgtEl>
                  </p:cond>
                </p:stCondLst>
                <p:endSync evt="end" delay="0">
                  <p:rtn val="all"/>
                </p:endSync>
                <p:childTnLst>
                  <p:par>
                    <p:cTn id="29" fill="hold">
                      <p:stCondLst>
                        <p:cond delay="0"/>
                      </p:stCondLst>
                      <p:childTnLst>
                        <p:par>
                          <p:cTn id="30" fill="hold">
                            <p:stCondLst>
                              <p:cond delay="0"/>
                            </p:stCondLst>
                            <p:childTnLst>
                              <p:par>
                                <p:cTn id="31" presetID="1" presetClass="emph" presetSubtype="2" fill="hold" nodeType="clickEffect">
                                  <p:stCondLst>
                                    <p:cond delay="0"/>
                                  </p:stCondLst>
                                  <p:childTnLst>
                                    <p:animClr clrSpc="rgb" dir="cw">
                                      <p:cBhvr>
                                        <p:cTn id="32" dur="1000" fill="hold"/>
                                        <p:tgtEl>
                                          <p:spTgt spid="37"/>
                                        </p:tgtEl>
                                        <p:attrNameLst>
                                          <p:attrName>fillcolor</p:attrName>
                                        </p:attrNameLst>
                                      </p:cBhvr>
                                      <p:to>
                                        <a:srgbClr val="FF0000"/>
                                      </p:to>
                                    </p:animClr>
                                    <p:set>
                                      <p:cBhvr>
                                        <p:cTn id="33" dur="1000" fill="hold"/>
                                        <p:tgtEl>
                                          <p:spTgt spid="37"/>
                                        </p:tgtEl>
                                        <p:attrNameLst>
                                          <p:attrName>fill.type</p:attrName>
                                        </p:attrNameLst>
                                      </p:cBhvr>
                                      <p:to>
                                        <p:strVal val="solid"/>
                                      </p:to>
                                    </p:set>
                                    <p:set>
                                      <p:cBhvr>
                                        <p:cTn id="34" dur="1000" fill="hold"/>
                                        <p:tgtEl>
                                          <p:spTgt spid="37"/>
                                        </p:tgtEl>
                                        <p:attrNameLst>
                                          <p:attrName>fill.on</p:attrName>
                                        </p:attrNameLst>
                                      </p:cBhvr>
                                      <p:to>
                                        <p:strVal val="true"/>
                                      </p:to>
                                    </p:set>
                                  </p:childTnLst>
                                  <p:subTnLst>
                                    <p:audio>
                                      <p:cMediaNode>
                                        <p:cTn display="0" masterRel="sameClick">
                                          <p:stCondLst>
                                            <p:cond evt="begin" delay="0">
                                              <p:tn val="31"/>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5" restart="whenNotActive" fill="hold" evtFilter="cancelBubble" nodeType="interactiveSeq">
                <p:stCondLst>
                  <p:cond evt="onClick" delay="0">
                    <p:tgtEl>
                      <p:spTgt spid="42"/>
                    </p:tgtEl>
                  </p:cond>
                </p:stCondLst>
                <p:endSync evt="end" delay="0">
                  <p:rtn val="all"/>
                </p:endSync>
                <p:childTnLst>
                  <p:par>
                    <p:cTn id="36" fill="hold">
                      <p:stCondLst>
                        <p:cond delay="0"/>
                      </p:stCondLst>
                      <p:childTnLst>
                        <p:par>
                          <p:cTn id="37" fill="hold">
                            <p:stCondLst>
                              <p:cond delay="0"/>
                            </p:stCondLst>
                            <p:childTnLst>
                              <p:par>
                                <p:cTn id="38" presetID="1" presetClass="emph" presetSubtype="2" fill="hold" nodeType="clickEffect">
                                  <p:stCondLst>
                                    <p:cond delay="0"/>
                                  </p:stCondLst>
                                  <p:childTnLst>
                                    <p:animClr clrSpc="rgb" dir="cw">
                                      <p:cBhvr>
                                        <p:cTn id="39" dur="1000" fill="hold"/>
                                        <p:tgtEl>
                                          <p:spTgt spid="42"/>
                                        </p:tgtEl>
                                        <p:attrNameLst>
                                          <p:attrName>fillcolor</p:attrName>
                                        </p:attrNameLst>
                                      </p:cBhvr>
                                      <p:to>
                                        <a:srgbClr val="FF0000"/>
                                      </p:to>
                                    </p:animClr>
                                    <p:set>
                                      <p:cBhvr>
                                        <p:cTn id="40" dur="1000" fill="hold"/>
                                        <p:tgtEl>
                                          <p:spTgt spid="42"/>
                                        </p:tgtEl>
                                        <p:attrNameLst>
                                          <p:attrName>fill.type</p:attrName>
                                        </p:attrNameLst>
                                      </p:cBhvr>
                                      <p:to>
                                        <p:strVal val="solid"/>
                                      </p:to>
                                    </p:set>
                                    <p:set>
                                      <p:cBhvr>
                                        <p:cTn id="41" dur="1000" fill="hold"/>
                                        <p:tgtEl>
                                          <p:spTgt spid="42"/>
                                        </p:tgtEl>
                                        <p:attrNameLst>
                                          <p:attrName>fill.on</p:attrName>
                                        </p:attrNameLst>
                                      </p:cBhvr>
                                      <p:to>
                                        <p:strVal val="true"/>
                                      </p:to>
                                    </p:set>
                                  </p:childTnLst>
                                  <p:subTnLst>
                                    <p:audio>
                                      <p:cMediaNode>
                                        <p:cTn display="0" masterRel="sameClick">
                                          <p:stCondLst>
                                            <p:cond evt="begin" delay="0">
                                              <p:tn val="3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42" restart="whenNotActive" fill="hold" evtFilter="cancelBubble" nodeType="interactiveSeq">
                <p:stCondLst>
                  <p:cond evt="onClick" delay="0">
                    <p:tgtEl>
                      <p:spTgt spid="14"/>
                    </p:tgtEl>
                  </p:cond>
                </p:stCondLst>
                <p:endSync evt="end" delay="0">
                  <p:rtn val="all"/>
                </p:endSync>
                <p:childTnLst>
                  <p:par>
                    <p:cTn id="43" fill="hold">
                      <p:stCondLst>
                        <p:cond delay="0"/>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37"/>
                                        </p:tgtEl>
                                      </p:cBhvr>
                                    </p:animEffect>
                                    <p:set>
                                      <p:cBhvr>
                                        <p:cTn id="47" dur="1" fill="hold">
                                          <p:stCondLst>
                                            <p:cond delay="499"/>
                                          </p:stCondLst>
                                        </p:cTn>
                                        <p:tgtEl>
                                          <p:spTgt spid="37"/>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42"/>
                                        </p:tgtEl>
                                      </p:cBhvr>
                                    </p:animEffect>
                                    <p:set>
                                      <p:cBhvr>
                                        <p:cTn id="50"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agen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57" y="-171254"/>
            <a:ext cx="12369351" cy="7039049"/>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822537" y="2051610"/>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40154" y="4209159"/>
            <a:ext cx="9594167" cy="369332"/>
          </a:xfrm>
          <a:prstGeom prst="rect">
            <a:avLst/>
          </a:prstGeom>
          <a:noFill/>
        </p:spPr>
        <p:txBody>
          <a:bodyPr wrap="square" rtlCol="0">
            <a:spAutoFit/>
          </a:bodyPr>
          <a:lstStyle/>
          <a:p>
            <a:r>
              <a:rPr lang="es-419" b="1" dirty="0"/>
              <a:t> </a:t>
            </a:r>
            <a:r>
              <a:rPr lang="es-VE" b="1" dirty="0"/>
              <a:t>¿</a:t>
            </a:r>
            <a:r>
              <a:rPr lang="es-419" b="1" dirty="0"/>
              <a:t>Las vegas es una ciudad norteamericana que queda en:</a:t>
            </a:r>
            <a:r>
              <a:rPr lang="es-VE" b="1" dirty="0"/>
              <a:t>?</a:t>
            </a:r>
          </a:p>
        </p:txBody>
      </p:sp>
      <p:sp>
        <p:nvSpPr>
          <p:cNvPr id="5" name="Rectángulo redondeado A"/>
          <p:cNvSpPr/>
          <p:nvPr/>
        </p:nvSpPr>
        <p:spPr>
          <a:xfrm>
            <a:off x="6919458" y="619286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Nevada</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Arizona</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6" name="Elipse 35"/>
          <p:cNvSpPr/>
          <p:nvPr/>
        </p:nvSpPr>
        <p:spPr>
          <a:xfrm>
            <a:off x="2387450" y="2051609"/>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Pista</a:t>
            </a:r>
            <a:endParaRPr lang="es-VE" dirty="0"/>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nvGrpSpPr>
          <p:cNvPr id="12" name="Grupo 11"/>
          <p:cNvGrpSpPr/>
          <p:nvPr/>
        </p:nvGrpSpPr>
        <p:grpSpPr>
          <a:xfrm>
            <a:off x="610026" y="2769037"/>
            <a:ext cx="3387765" cy="919955"/>
            <a:chOff x="610026" y="2769037"/>
            <a:chExt cx="3387765" cy="919955"/>
          </a:xfrm>
        </p:grpSpPr>
        <p:sp>
          <p:nvSpPr>
            <p:cNvPr id="28" name="Rectángulo redondeado 27"/>
            <p:cNvSpPr/>
            <p:nvPr/>
          </p:nvSpPr>
          <p:spPr>
            <a:xfrm>
              <a:off x="610026" y="2816426"/>
              <a:ext cx="3342337" cy="872566"/>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s-AR" b="1" dirty="0">
                  <a:ln w="0"/>
                  <a:solidFill>
                    <a:schemeClr val="bg1"/>
                  </a:solidFill>
                  <a:effectLst>
                    <a:outerShdw blurRad="38100" dist="19050" dir="2700000" algn="tl" rotWithShape="0">
                      <a:schemeClr val="dk1">
                        <a:alpha val="40000"/>
                      </a:schemeClr>
                    </a:outerShdw>
                  </a:effectLst>
                </a:rPr>
                <a:t>Allí se encuentra la tan famosa área 51</a:t>
              </a:r>
            </a:p>
          </p:txBody>
        </p:sp>
        <p:sp>
          <p:nvSpPr>
            <p:cNvPr id="35" name="Rectángulo redondeado 34"/>
            <p:cNvSpPr/>
            <p:nvPr/>
          </p:nvSpPr>
          <p:spPr>
            <a:xfrm>
              <a:off x="655454" y="2769037"/>
              <a:ext cx="3342337" cy="872566"/>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Oklahoma</a:t>
            </a:r>
          </a:p>
        </p:txBody>
      </p:sp>
      <p:sp>
        <p:nvSpPr>
          <p:cNvPr id="42" name="Rectángulo redondeado B"/>
          <p:cNvSpPr/>
          <p:nvPr/>
        </p:nvSpPr>
        <p:spPr>
          <a:xfrm>
            <a:off x="1300048"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Colorado</a:t>
            </a:r>
          </a:p>
        </p:txBody>
      </p:sp>
      <p:sp>
        <p:nvSpPr>
          <p:cNvPr id="43" name="Elipse 42"/>
          <p:cNvSpPr/>
          <p:nvPr/>
        </p:nvSpPr>
        <p:spPr>
          <a:xfrm>
            <a:off x="1038956" y="408637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4</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3590330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6"/>
                    </p:tgtEl>
                  </p:cond>
                </p:stCondLst>
                <p:endSync evt="end" delay="0">
                  <p:rtn val="all"/>
                </p:endSync>
                <p:childTnLst>
                  <p:par>
                    <p:cTn id="23" fill="hold">
                      <p:stCondLst>
                        <p:cond delay="0"/>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nextCondLst>
                <p:cond evt="onClick" delay="0">
                  <p:tgtEl>
                    <p:spTgt spid="36"/>
                  </p:tgtEl>
                </p:cond>
              </p:nextCondLst>
            </p:seq>
            <p:seq concurrent="1" nextAc="seek">
              <p:cTn id="28" restart="whenNotActive" fill="hold" evtFilter="cancelBubble" nodeType="interactiveSeq">
                <p:stCondLst>
                  <p:cond evt="onClick" delay="0">
                    <p:tgtEl>
                      <p:spTgt spid="37"/>
                    </p:tgtEl>
                  </p:cond>
                </p:stCondLst>
                <p:endSync evt="end" delay="0">
                  <p:rtn val="all"/>
                </p:endSync>
                <p:childTnLst>
                  <p:par>
                    <p:cTn id="29" fill="hold">
                      <p:stCondLst>
                        <p:cond delay="0"/>
                      </p:stCondLst>
                      <p:childTnLst>
                        <p:par>
                          <p:cTn id="30" fill="hold">
                            <p:stCondLst>
                              <p:cond delay="0"/>
                            </p:stCondLst>
                            <p:childTnLst>
                              <p:par>
                                <p:cTn id="31" presetID="1" presetClass="emph" presetSubtype="2" fill="hold" nodeType="clickEffect">
                                  <p:stCondLst>
                                    <p:cond delay="0"/>
                                  </p:stCondLst>
                                  <p:childTnLst>
                                    <p:animClr clrSpc="rgb" dir="cw">
                                      <p:cBhvr>
                                        <p:cTn id="32" dur="1000" fill="hold"/>
                                        <p:tgtEl>
                                          <p:spTgt spid="37"/>
                                        </p:tgtEl>
                                        <p:attrNameLst>
                                          <p:attrName>fillcolor</p:attrName>
                                        </p:attrNameLst>
                                      </p:cBhvr>
                                      <p:to>
                                        <a:srgbClr val="FF0000"/>
                                      </p:to>
                                    </p:animClr>
                                    <p:set>
                                      <p:cBhvr>
                                        <p:cTn id="33" dur="1000" fill="hold"/>
                                        <p:tgtEl>
                                          <p:spTgt spid="37"/>
                                        </p:tgtEl>
                                        <p:attrNameLst>
                                          <p:attrName>fill.type</p:attrName>
                                        </p:attrNameLst>
                                      </p:cBhvr>
                                      <p:to>
                                        <p:strVal val="solid"/>
                                      </p:to>
                                    </p:set>
                                    <p:set>
                                      <p:cBhvr>
                                        <p:cTn id="34" dur="1000" fill="hold"/>
                                        <p:tgtEl>
                                          <p:spTgt spid="37"/>
                                        </p:tgtEl>
                                        <p:attrNameLst>
                                          <p:attrName>fill.on</p:attrName>
                                        </p:attrNameLst>
                                      </p:cBhvr>
                                      <p:to>
                                        <p:strVal val="true"/>
                                      </p:to>
                                    </p:set>
                                  </p:childTnLst>
                                  <p:subTnLst>
                                    <p:audio>
                                      <p:cMediaNode>
                                        <p:cTn display="0" masterRel="sameClick">
                                          <p:stCondLst>
                                            <p:cond evt="begin" delay="0">
                                              <p:tn val="31"/>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5" restart="whenNotActive" fill="hold" evtFilter="cancelBubble" nodeType="interactiveSeq">
                <p:stCondLst>
                  <p:cond evt="onClick" delay="0">
                    <p:tgtEl>
                      <p:spTgt spid="42"/>
                    </p:tgtEl>
                  </p:cond>
                </p:stCondLst>
                <p:endSync evt="end" delay="0">
                  <p:rtn val="all"/>
                </p:endSync>
                <p:childTnLst>
                  <p:par>
                    <p:cTn id="36" fill="hold">
                      <p:stCondLst>
                        <p:cond delay="0"/>
                      </p:stCondLst>
                      <p:childTnLst>
                        <p:par>
                          <p:cTn id="37" fill="hold">
                            <p:stCondLst>
                              <p:cond delay="0"/>
                            </p:stCondLst>
                            <p:childTnLst>
                              <p:par>
                                <p:cTn id="38" presetID="1" presetClass="emph" presetSubtype="2" fill="hold" nodeType="clickEffect">
                                  <p:stCondLst>
                                    <p:cond delay="0"/>
                                  </p:stCondLst>
                                  <p:childTnLst>
                                    <p:animClr clrSpc="rgb" dir="cw">
                                      <p:cBhvr>
                                        <p:cTn id="39" dur="1000" fill="hold"/>
                                        <p:tgtEl>
                                          <p:spTgt spid="42"/>
                                        </p:tgtEl>
                                        <p:attrNameLst>
                                          <p:attrName>fillcolor</p:attrName>
                                        </p:attrNameLst>
                                      </p:cBhvr>
                                      <p:to>
                                        <a:srgbClr val="FF0000"/>
                                      </p:to>
                                    </p:animClr>
                                    <p:set>
                                      <p:cBhvr>
                                        <p:cTn id="40" dur="1000" fill="hold"/>
                                        <p:tgtEl>
                                          <p:spTgt spid="42"/>
                                        </p:tgtEl>
                                        <p:attrNameLst>
                                          <p:attrName>fill.type</p:attrName>
                                        </p:attrNameLst>
                                      </p:cBhvr>
                                      <p:to>
                                        <p:strVal val="solid"/>
                                      </p:to>
                                    </p:set>
                                    <p:set>
                                      <p:cBhvr>
                                        <p:cTn id="41" dur="1000" fill="hold"/>
                                        <p:tgtEl>
                                          <p:spTgt spid="42"/>
                                        </p:tgtEl>
                                        <p:attrNameLst>
                                          <p:attrName>fill.on</p:attrName>
                                        </p:attrNameLst>
                                      </p:cBhvr>
                                      <p:to>
                                        <p:strVal val="true"/>
                                      </p:to>
                                    </p:set>
                                  </p:childTnLst>
                                  <p:subTnLst>
                                    <p:audio>
                                      <p:cMediaNode>
                                        <p:cTn display="0" masterRel="sameClick">
                                          <p:stCondLst>
                                            <p:cond evt="begin" delay="0">
                                              <p:tn val="3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42" restart="whenNotActive" fill="hold" evtFilter="cancelBubble" nodeType="interactiveSeq">
                <p:stCondLst>
                  <p:cond evt="onClick" delay="0">
                    <p:tgtEl>
                      <p:spTgt spid="14"/>
                    </p:tgtEl>
                  </p:cond>
                </p:stCondLst>
                <p:endSync evt="end" delay="0">
                  <p:rtn val="all"/>
                </p:endSync>
                <p:childTnLst>
                  <p:par>
                    <p:cTn id="43" fill="hold">
                      <p:stCondLst>
                        <p:cond delay="0"/>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37"/>
                                        </p:tgtEl>
                                      </p:cBhvr>
                                    </p:animEffect>
                                    <p:set>
                                      <p:cBhvr>
                                        <p:cTn id="47" dur="1" fill="hold">
                                          <p:stCondLst>
                                            <p:cond delay="499"/>
                                          </p:stCondLst>
                                        </p:cTn>
                                        <p:tgtEl>
                                          <p:spTgt spid="37"/>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42"/>
                                        </p:tgtEl>
                                      </p:cBhvr>
                                    </p:animEffect>
                                    <p:set>
                                      <p:cBhvr>
                                        <p:cTn id="50"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agen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57" y="-171254"/>
            <a:ext cx="12369351" cy="7039049"/>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822537" y="2051610"/>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40154" y="4209159"/>
            <a:ext cx="9594167" cy="369332"/>
          </a:xfrm>
          <a:prstGeom prst="rect">
            <a:avLst/>
          </a:prstGeom>
          <a:noFill/>
        </p:spPr>
        <p:txBody>
          <a:bodyPr wrap="square" rtlCol="0">
            <a:spAutoFit/>
          </a:bodyPr>
          <a:lstStyle/>
          <a:p>
            <a:r>
              <a:rPr lang="es-419" b="1" dirty="0"/>
              <a:t> </a:t>
            </a:r>
            <a:r>
              <a:rPr lang="es-VE" b="1" dirty="0"/>
              <a:t>¿</a:t>
            </a:r>
            <a:r>
              <a:rPr lang="es-419" b="1" dirty="0"/>
              <a:t>Qué equipo ha ganado mas Champions League en la historia</a:t>
            </a:r>
            <a:r>
              <a:rPr lang="es-VE" b="1" dirty="0"/>
              <a:t>?</a:t>
            </a:r>
          </a:p>
        </p:txBody>
      </p:sp>
      <p:sp>
        <p:nvSpPr>
          <p:cNvPr id="5" name="Rectángulo redondeado A"/>
          <p:cNvSpPr/>
          <p:nvPr/>
        </p:nvSpPr>
        <p:spPr>
          <a:xfrm>
            <a:off x="6920291" y="5320595"/>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Real Madrid</a:t>
            </a:r>
          </a:p>
        </p:txBody>
      </p:sp>
      <p:sp>
        <p:nvSpPr>
          <p:cNvPr id="18" name="Rectángulo redondeado B"/>
          <p:cNvSpPr/>
          <p:nvPr/>
        </p:nvSpPr>
        <p:spPr>
          <a:xfrm>
            <a:off x="1298006" y="5328688"/>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AC Milán</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6" name="Elipse 35"/>
          <p:cNvSpPr/>
          <p:nvPr/>
        </p:nvSpPr>
        <p:spPr>
          <a:xfrm>
            <a:off x="2387450" y="2051609"/>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Pista</a:t>
            </a:r>
            <a:endParaRPr lang="es-VE" dirty="0"/>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nvGrpSpPr>
          <p:cNvPr id="12" name="Grupo 11"/>
          <p:cNvGrpSpPr/>
          <p:nvPr/>
        </p:nvGrpSpPr>
        <p:grpSpPr>
          <a:xfrm>
            <a:off x="610026" y="2769037"/>
            <a:ext cx="3387765" cy="919955"/>
            <a:chOff x="610026" y="2769037"/>
            <a:chExt cx="3387765" cy="919955"/>
          </a:xfrm>
        </p:grpSpPr>
        <p:sp>
          <p:nvSpPr>
            <p:cNvPr id="28" name="Rectángulo redondeado 27"/>
            <p:cNvSpPr/>
            <p:nvPr/>
          </p:nvSpPr>
          <p:spPr>
            <a:xfrm>
              <a:off x="610026" y="2816426"/>
              <a:ext cx="3342337" cy="872566"/>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s-AR" b="1" dirty="0">
                  <a:ln w="0"/>
                  <a:solidFill>
                    <a:schemeClr val="bg1"/>
                  </a:solidFill>
                  <a:effectLst>
                    <a:outerShdw blurRad="38100" dist="19050" dir="2700000" algn="tl" rotWithShape="0">
                      <a:schemeClr val="dk1">
                        <a:alpha val="40000"/>
                      </a:schemeClr>
                    </a:outerShdw>
                  </a:effectLst>
                </a:rPr>
                <a:t>Su remera es totalmente blanca</a:t>
              </a:r>
            </a:p>
          </p:txBody>
        </p:sp>
        <p:sp>
          <p:nvSpPr>
            <p:cNvPr id="35" name="Rectángulo redondeado 34"/>
            <p:cNvSpPr/>
            <p:nvPr/>
          </p:nvSpPr>
          <p:spPr>
            <a:xfrm>
              <a:off x="655454" y="2769037"/>
              <a:ext cx="3342337" cy="872566"/>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FC Barcelona</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Manchester </a:t>
            </a:r>
            <a:r>
              <a:rPr lang="es-VE" b="1" dirty="0" err="1">
                <a:solidFill>
                  <a:schemeClr val="bg1"/>
                </a:solidFill>
              </a:rPr>
              <a:t>United</a:t>
            </a:r>
            <a:endParaRPr lang="es-VE" b="1" dirty="0">
              <a:solidFill>
                <a:schemeClr val="bg1"/>
              </a:solidFill>
            </a:endParaRPr>
          </a:p>
        </p:txBody>
      </p:sp>
      <p:sp>
        <p:nvSpPr>
          <p:cNvPr id="43" name="Elipse 42"/>
          <p:cNvSpPr/>
          <p:nvPr/>
        </p:nvSpPr>
        <p:spPr>
          <a:xfrm>
            <a:off x="1038956" y="408637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5</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371709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6"/>
                    </p:tgtEl>
                  </p:cond>
                </p:stCondLst>
                <p:endSync evt="end" delay="0">
                  <p:rtn val="all"/>
                </p:endSync>
                <p:childTnLst>
                  <p:par>
                    <p:cTn id="23" fill="hold">
                      <p:stCondLst>
                        <p:cond delay="0"/>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nextCondLst>
                <p:cond evt="onClick" delay="0">
                  <p:tgtEl>
                    <p:spTgt spid="36"/>
                  </p:tgtEl>
                </p:cond>
              </p:nextCondLst>
            </p:seq>
            <p:seq concurrent="1" nextAc="seek">
              <p:cTn id="28" restart="whenNotActive" fill="hold" evtFilter="cancelBubble" nodeType="interactiveSeq">
                <p:stCondLst>
                  <p:cond evt="onClick" delay="0">
                    <p:tgtEl>
                      <p:spTgt spid="37"/>
                    </p:tgtEl>
                  </p:cond>
                </p:stCondLst>
                <p:endSync evt="end" delay="0">
                  <p:rtn val="all"/>
                </p:endSync>
                <p:childTnLst>
                  <p:par>
                    <p:cTn id="29" fill="hold">
                      <p:stCondLst>
                        <p:cond delay="0"/>
                      </p:stCondLst>
                      <p:childTnLst>
                        <p:par>
                          <p:cTn id="30" fill="hold">
                            <p:stCondLst>
                              <p:cond delay="0"/>
                            </p:stCondLst>
                            <p:childTnLst>
                              <p:par>
                                <p:cTn id="31" presetID="1" presetClass="emph" presetSubtype="2" fill="hold" nodeType="clickEffect">
                                  <p:stCondLst>
                                    <p:cond delay="0"/>
                                  </p:stCondLst>
                                  <p:childTnLst>
                                    <p:animClr clrSpc="rgb" dir="cw">
                                      <p:cBhvr>
                                        <p:cTn id="32" dur="1000" fill="hold"/>
                                        <p:tgtEl>
                                          <p:spTgt spid="37"/>
                                        </p:tgtEl>
                                        <p:attrNameLst>
                                          <p:attrName>fillcolor</p:attrName>
                                        </p:attrNameLst>
                                      </p:cBhvr>
                                      <p:to>
                                        <a:srgbClr val="FF0000"/>
                                      </p:to>
                                    </p:animClr>
                                    <p:set>
                                      <p:cBhvr>
                                        <p:cTn id="33" dur="1000" fill="hold"/>
                                        <p:tgtEl>
                                          <p:spTgt spid="37"/>
                                        </p:tgtEl>
                                        <p:attrNameLst>
                                          <p:attrName>fill.type</p:attrName>
                                        </p:attrNameLst>
                                      </p:cBhvr>
                                      <p:to>
                                        <p:strVal val="solid"/>
                                      </p:to>
                                    </p:set>
                                    <p:set>
                                      <p:cBhvr>
                                        <p:cTn id="34" dur="1000" fill="hold"/>
                                        <p:tgtEl>
                                          <p:spTgt spid="37"/>
                                        </p:tgtEl>
                                        <p:attrNameLst>
                                          <p:attrName>fill.on</p:attrName>
                                        </p:attrNameLst>
                                      </p:cBhvr>
                                      <p:to>
                                        <p:strVal val="true"/>
                                      </p:to>
                                    </p:set>
                                  </p:childTnLst>
                                  <p:subTnLst>
                                    <p:audio>
                                      <p:cMediaNode>
                                        <p:cTn display="0" masterRel="sameClick">
                                          <p:stCondLst>
                                            <p:cond evt="begin" delay="0">
                                              <p:tn val="31"/>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5" restart="whenNotActive" fill="hold" evtFilter="cancelBubble" nodeType="interactiveSeq">
                <p:stCondLst>
                  <p:cond evt="onClick" delay="0">
                    <p:tgtEl>
                      <p:spTgt spid="42"/>
                    </p:tgtEl>
                  </p:cond>
                </p:stCondLst>
                <p:endSync evt="end" delay="0">
                  <p:rtn val="all"/>
                </p:endSync>
                <p:childTnLst>
                  <p:par>
                    <p:cTn id="36" fill="hold">
                      <p:stCondLst>
                        <p:cond delay="0"/>
                      </p:stCondLst>
                      <p:childTnLst>
                        <p:par>
                          <p:cTn id="37" fill="hold">
                            <p:stCondLst>
                              <p:cond delay="0"/>
                            </p:stCondLst>
                            <p:childTnLst>
                              <p:par>
                                <p:cTn id="38" presetID="1" presetClass="emph" presetSubtype="2" fill="hold" nodeType="clickEffect">
                                  <p:stCondLst>
                                    <p:cond delay="0"/>
                                  </p:stCondLst>
                                  <p:childTnLst>
                                    <p:animClr clrSpc="rgb" dir="cw">
                                      <p:cBhvr>
                                        <p:cTn id="39" dur="1000" fill="hold"/>
                                        <p:tgtEl>
                                          <p:spTgt spid="42"/>
                                        </p:tgtEl>
                                        <p:attrNameLst>
                                          <p:attrName>fillcolor</p:attrName>
                                        </p:attrNameLst>
                                      </p:cBhvr>
                                      <p:to>
                                        <a:srgbClr val="FF0000"/>
                                      </p:to>
                                    </p:animClr>
                                    <p:set>
                                      <p:cBhvr>
                                        <p:cTn id="40" dur="1000" fill="hold"/>
                                        <p:tgtEl>
                                          <p:spTgt spid="42"/>
                                        </p:tgtEl>
                                        <p:attrNameLst>
                                          <p:attrName>fill.type</p:attrName>
                                        </p:attrNameLst>
                                      </p:cBhvr>
                                      <p:to>
                                        <p:strVal val="solid"/>
                                      </p:to>
                                    </p:set>
                                    <p:set>
                                      <p:cBhvr>
                                        <p:cTn id="41" dur="1000" fill="hold"/>
                                        <p:tgtEl>
                                          <p:spTgt spid="42"/>
                                        </p:tgtEl>
                                        <p:attrNameLst>
                                          <p:attrName>fill.on</p:attrName>
                                        </p:attrNameLst>
                                      </p:cBhvr>
                                      <p:to>
                                        <p:strVal val="true"/>
                                      </p:to>
                                    </p:set>
                                  </p:childTnLst>
                                  <p:subTnLst>
                                    <p:audio>
                                      <p:cMediaNode>
                                        <p:cTn display="0" masterRel="sameClick">
                                          <p:stCondLst>
                                            <p:cond evt="begin" delay="0">
                                              <p:tn val="3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42" restart="whenNotActive" fill="hold" evtFilter="cancelBubble" nodeType="interactiveSeq">
                <p:stCondLst>
                  <p:cond evt="onClick" delay="0">
                    <p:tgtEl>
                      <p:spTgt spid="14"/>
                    </p:tgtEl>
                  </p:cond>
                </p:stCondLst>
                <p:endSync evt="end" delay="0">
                  <p:rtn val="all"/>
                </p:endSync>
                <p:childTnLst>
                  <p:par>
                    <p:cTn id="43" fill="hold">
                      <p:stCondLst>
                        <p:cond delay="0"/>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37"/>
                                        </p:tgtEl>
                                      </p:cBhvr>
                                    </p:animEffect>
                                    <p:set>
                                      <p:cBhvr>
                                        <p:cTn id="47" dur="1" fill="hold">
                                          <p:stCondLst>
                                            <p:cond delay="499"/>
                                          </p:stCondLst>
                                        </p:cTn>
                                        <p:tgtEl>
                                          <p:spTgt spid="37"/>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42"/>
                                        </p:tgtEl>
                                      </p:cBhvr>
                                    </p:animEffect>
                                    <p:set>
                                      <p:cBhvr>
                                        <p:cTn id="50"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1738558" y="2045749"/>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40154" y="4257285"/>
            <a:ext cx="9594167" cy="369332"/>
          </a:xfrm>
          <a:prstGeom prst="rect">
            <a:avLst/>
          </a:prstGeom>
          <a:noFill/>
        </p:spPr>
        <p:txBody>
          <a:bodyPr wrap="square" rtlCol="0">
            <a:spAutoFit/>
          </a:bodyPr>
          <a:lstStyle/>
          <a:p>
            <a:r>
              <a:rPr lang="es-MX" b="1" dirty="0"/>
              <a:t>¿ Orden y aseo es un método que debe realizarse?</a:t>
            </a:r>
            <a:endParaRPr lang="es-VE" b="1" dirty="0"/>
          </a:p>
        </p:txBody>
      </p:sp>
      <p:sp>
        <p:nvSpPr>
          <p:cNvPr id="5" name="Rectángulo redondeado A"/>
          <p:cNvSpPr/>
          <p:nvPr/>
        </p:nvSpPr>
        <p:spPr>
          <a:xfrm>
            <a:off x="6859750" y="6198775"/>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Frecuente</a:t>
            </a:r>
          </a:p>
        </p:txBody>
      </p:sp>
      <p:sp>
        <p:nvSpPr>
          <p:cNvPr id="18" name="Rectángulo redondeado B"/>
          <p:cNvSpPr/>
          <p:nvPr/>
        </p:nvSpPr>
        <p:spPr>
          <a:xfrm>
            <a:off x="1277920" y="5327818"/>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Esporádica </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53230" y="-26799"/>
            <a:ext cx="1602246" cy="1697394"/>
          </a:xfrm>
          <a:prstGeom prst="rect">
            <a:avLst/>
          </a:prstGeom>
        </p:spPr>
      </p:pic>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37" name="Rectángulo redondeado B"/>
          <p:cNvSpPr/>
          <p:nvPr/>
        </p:nvSpPr>
        <p:spPr>
          <a:xfrm>
            <a:off x="6859750" y="534214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Año  </a:t>
            </a:r>
          </a:p>
        </p:txBody>
      </p:sp>
      <p:sp>
        <p:nvSpPr>
          <p:cNvPr id="42" name="Rectángulo redondeado B"/>
          <p:cNvSpPr/>
          <p:nvPr/>
        </p:nvSpPr>
        <p:spPr>
          <a:xfrm>
            <a:off x="1277920" y="618265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Cada 6 meses  </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3</a:t>
            </a:r>
            <a:endParaRPr lang="es-VE" sz="2800" b="1" dirty="0"/>
          </a:p>
        </p:txBody>
      </p:sp>
      <p:sp>
        <p:nvSpPr>
          <p:cNvPr id="33" name="CuadroTexto 32">
            <a:hlinkClick r:id="rId8" action="ppaction://hlinksldjump"/>
          </p:cNvPr>
          <p:cNvSpPr txBox="1"/>
          <p:nvPr/>
        </p:nvSpPr>
        <p:spPr>
          <a:xfrm>
            <a:off x="10638886" y="582010"/>
            <a:ext cx="1807872" cy="369332"/>
          </a:xfrm>
          <a:prstGeom prst="rect">
            <a:avLst/>
          </a:prstGeom>
          <a:noFill/>
        </p:spPr>
        <p:txBody>
          <a:bodyPr wrap="square" rtlCol="0">
            <a:spAutoFit/>
          </a:bodyPr>
          <a:lstStyle/>
          <a:p>
            <a:r>
              <a:rPr lang="es-AR" b="1" dirty="0">
                <a:solidFill>
                  <a:schemeClr val="bg1"/>
                </a:solidFill>
              </a:rPr>
              <a:t>Siguiente</a:t>
            </a:r>
          </a:p>
        </p:txBody>
      </p:sp>
      <p:pic>
        <p:nvPicPr>
          <p:cNvPr id="34" name="Imagen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37092999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7"/>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37"/>
                                        </p:tgtEl>
                                        <p:attrNameLst>
                                          <p:attrName>fillcolor</p:attrName>
                                        </p:attrNameLst>
                                      </p:cBhvr>
                                      <p:to>
                                        <a:srgbClr val="FF0000"/>
                                      </p:to>
                                    </p:animClr>
                                    <p:set>
                                      <p:cBhvr>
                                        <p:cTn id="27" dur="1000" fill="hold"/>
                                        <p:tgtEl>
                                          <p:spTgt spid="37"/>
                                        </p:tgtEl>
                                        <p:attrNameLst>
                                          <p:attrName>fill.type</p:attrName>
                                        </p:attrNameLst>
                                      </p:cBhvr>
                                      <p:to>
                                        <p:strVal val="solid"/>
                                      </p:to>
                                    </p:set>
                                    <p:set>
                                      <p:cBhvr>
                                        <p:cTn id="28" dur="1000" fill="hold"/>
                                        <p:tgtEl>
                                          <p:spTgt spid="37"/>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29" restart="whenNotActive" fill="hold" evtFilter="cancelBubble" nodeType="interactiveSeq">
                <p:stCondLst>
                  <p:cond evt="onClick" delay="0">
                    <p:tgtEl>
                      <p:spTgt spid="42"/>
                    </p:tgtEl>
                  </p:cond>
                </p:stCondLst>
                <p:endSync evt="end" delay="0">
                  <p:rtn val="all"/>
                </p:endSync>
                <p:childTnLst>
                  <p:par>
                    <p:cTn id="30" fill="hold">
                      <p:stCondLst>
                        <p:cond delay="0"/>
                      </p:stCondLst>
                      <p:childTnLst>
                        <p:par>
                          <p:cTn id="31" fill="hold">
                            <p:stCondLst>
                              <p:cond delay="0"/>
                            </p:stCondLst>
                            <p:childTnLst>
                              <p:par>
                                <p:cTn id="32" presetID="1" presetClass="emph" presetSubtype="2" fill="hold" nodeType="clickEffect">
                                  <p:stCondLst>
                                    <p:cond delay="0"/>
                                  </p:stCondLst>
                                  <p:childTnLst>
                                    <p:animClr clrSpc="rgb" dir="cw">
                                      <p:cBhvr>
                                        <p:cTn id="33" dur="1000" fill="hold"/>
                                        <p:tgtEl>
                                          <p:spTgt spid="42"/>
                                        </p:tgtEl>
                                        <p:attrNameLst>
                                          <p:attrName>fillcolor</p:attrName>
                                        </p:attrNameLst>
                                      </p:cBhvr>
                                      <p:to>
                                        <a:srgbClr val="FF0000"/>
                                      </p:to>
                                    </p:animClr>
                                    <p:set>
                                      <p:cBhvr>
                                        <p:cTn id="34" dur="1000" fill="hold"/>
                                        <p:tgtEl>
                                          <p:spTgt spid="42"/>
                                        </p:tgtEl>
                                        <p:attrNameLst>
                                          <p:attrName>fill.type</p:attrName>
                                        </p:attrNameLst>
                                      </p:cBhvr>
                                      <p:to>
                                        <p:strVal val="solid"/>
                                      </p:to>
                                    </p:set>
                                    <p:set>
                                      <p:cBhvr>
                                        <p:cTn id="35" dur="1000" fill="hold"/>
                                        <p:tgtEl>
                                          <p:spTgt spid="42"/>
                                        </p:tgtEl>
                                        <p:attrNameLst>
                                          <p:attrName>fill.on</p:attrName>
                                        </p:attrNameLst>
                                      </p:cBhvr>
                                      <p:to>
                                        <p:strVal val="true"/>
                                      </p:to>
                                    </p:set>
                                  </p:childTnLst>
                                  <p:subTnLst>
                                    <p:audio>
                                      <p:cMediaNode>
                                        <p:cTn display="0" masterRel="sameClick">
                                          <p:stCondLst>
                                            <p:cond evt="begin" delay="0">
                                              <p:tn val="32"/>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36" restart="whenNotActive" fill="hold" evtFilter="cancelBubble" nodeType="interactiveSeq">
                <p:stCondLst>
                  <p:cond evt="onClick" delay="0">
                    <p:tgtEl>
                      <p:spTgt spid="14"/>
                    </p:tgtEl>
                  </p:cond>
                </p:stCondLst>
                <p:endSync evt="end" delay="0">
                  <p:rtn val="all"/>
                </p:endSync>
                <p:childTnLst>
                  <p:par>
                    <p:cTn id="37" fill="hold">
                      <p:stCondLst>
                        <p:cond delay="0"/>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37"/>
                                        </p:tgtEl>
                                      </p:cBhvr>
                                    </p:animEffect>
                                    <p:set>
                                      <p:cBhvr>
                                        <p:cTn id="41" dur="1" fill="hold">
                                          <p:stCondLst>
                                            <p:cond delay="499"/>
                                          </p:stCondLst>
                                        </p:cTn>
                                        <p:tgtEl>
                                          <p:spTgt spid="37"/>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agen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57" y="-171254"/>
            <a:ext cx="12369351" cy="7039049"/>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209159"/>
            <a:ext cx="9594167" cy="369332"/>
          </a:xfrm>
          <a:prstGeom prst="rect">
            <a:avLst/>
          </a:prstGeom>
          <a:noFill/>
        </p:spPr>
        <p:txBody>
          <a:bodyPr wrap="square" rtlCol="0">
            <a:spAutoFit/>
          </a:bodyPr>
          <a:lstStyle/>
          <a:p>
            <a:r>
              <a:rPr lang="es-419" b="1" dirty="0"/>
              <a:t> </a:t>
            </a:r>
            <a:r>
              <a:rPr lang="es-VE" b="1" dirty="0"/>
              <a:t>¿</a:t>
            </a:r>
            <a:r>
              <a:rPr lang="es-419" b="1" dirty="0"/>
              <a:t>Dónde se desarrollo la civilización ETRUSCA</a:t>
            </a:r>
            <a:r>
              <a:rPr lang="es-VE" b="1" dirty="0"/>
              <a:t>?</a:t>
            </a:r>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Península Itálica</a:t>
            </a:r>
          </a:p>
        </p:txBody>
      </p:sp>
      <p:sp>
        <p:nvSpPr>
          <p:cNvPr id="18" name="Rectángulo redondeado B"/>
          <p:cNvSpPr/>
          <p:nvPr/>
        </p:nvSpPr>
        <p:spPr>
          <a:xfrm>
            <a:off x="6919069" y="6196540"/>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Cáucaso</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6" name="Elipse 35"/>
          <p:cNvSpPr/>
          <p:nvPr/>
        </p:nvSpPr>
        <p:spPr>
          <a:xfrm>
            <a:off x="1603682" y="2051609"/>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Pista</a:t>
            </a:r>
            <a:endParaRPr lang="es-VE" dirty="0"/>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nvGrpSpPr>
          <p:cNvPr id="12" name="Grupo 11"/>
          <p:cNvGrpSpPr/>
          <p:nvPr/>
        </p:nvGrpSpPr>
        <p:grpSpPr>
          <a:xfrm>
            <a:off x="610026" y="2769037"/>
            <a:ext cx="3387765" cy="919955"/>
            <a:chOff x="610026" y="2769037"/>
            <a:chExt cx="3387765" cy="919955"/>
          </a:xfrm>
        </p:grpSpPr>
        <p:sp>
          <p:nvSpPr>
            <p:cNvPr id="28" name="Rectángulo redondeado 27"/>
            <p:cNvSpPr/>
            <p:nvPr/>
          </p:nvSpPr>
          <p:spPr>
            <a:xfrm>
              <a:off x="610026" y="2816426"/>
              <a:ext cx="3342337" cy="872566"/>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s-AR" b="1" dirty="0">
                  <a:ln w="0"/>
                  <a:solidFill>
                    <a:schemeClr val="bg1"/>
                  </a:solidFill>
                  <a:effectLst>
                    <a:outerShdw blurRad="38100" dist="19050" dir="2700000" algn="tl" rotWithShape="0">
                      <a:schemeClr val="dk1">
                        <a:alpha val="40000"/>
                      </a:schemeClr>
                    </a:outerShdw>
                  </a:effectLst>
                </a:rPr>
                <a:t>No es en Italia pero suena parecido</a:t>
              </a:r>
            </a:p>
          </p:txBody>
        </p:sp>
        <p:sp>
          <p:nvSpPr>
            <p:cNvPr id="35" name="Rectángulo redondeado 34"/>
            <p:cNvSpPr/>
            <p:nvPr/>
          </p:nvSpPr>
          <p:spPr>
            <a:xfrm>
              <a:off x="655454" y="2769037"/>
              <a:ext cx="3342337" cy="872566"/>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Norte de áfrica</a:t>
            </a:r>
          </a:p>
        </p:txBody>
      </p:sp>
      <p:sp>
        <p:nvSpPr>
          <p:cNvPr id="42" name="Rectángulo redondeado B"/>
          <p:cNvSpPr/>
          <p:nvPr/>
        </p:nvSpPr>
        <p:spPr>
          <a:xfrm>
            <a:off x="6919069" y="5333784"/>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Extremo Oriente</a:t>
            </a:r>
          </a:p>
        </p:txBody>
      </p:sp>
      <p:sp>
        <p:nvSpPr>
          <p:cNvPr id="43" name="Elipse 42"/>
          <p:cNvSpPr/>
          <p:nvPr/>
        </p:nvSpPr>
        <p:spPr>
          <a:xfrm>
            <a:off x="1038956" y="408637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6</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42147823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6"/>
                    </p:tgtEl>
                  </p:cond>
                </p:stCondLst>
                <p:endSync evt="end" delay="0">
                  <p:rtn val="all"/>
                </p:endSync>
                <p:childTnLst>
                  <p:par>
                    <p:cTn id="31" fill="hold">
                      <p:stCondLst>
                        <p:cond delay="0"/>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nextCondLst>
                <p:cond evt="onClick" delay="0">
                  <p:tgtEl>
                    <p:spTgt spid="36"/>
                  </p:tgtEl>
                </p:cond>
              </p:nextCondLst>
            </p:seq>
            <p:seq concurrent="1" nextAc="seek">
              <p:cTn id="36" restart="whenNotActive" fill="hold" evtFilter="cancelBubble" nodeType="interactiveSeq">
                <p:stCondLst>
                  <p:cond evt="onClick" delay="0">
                    <p:tgtEl>
                      <p:spTgt spid="37"/>
                    </p:tgtEl>
                  </p:cond>
                </p:stCondLst>
                <p:endSync evt="end" delay="0">
                  <p:rtn val="all"/>
                </p:endSync>
                <p:childTnLst>
                  <p:par>
                    <p:cTn id="37" fill="hold">
                      <p:stCondLst>
                        <p:cond delay="0"/>
                      </p:stCondLst>
                      <p:childTnLst>
                        <p:par>
                          <p:cTn id="38" fill="hold">
                            <p:stCondLst>
                              <p:cond delay="0"/>
                            </p:stCondLst>
                            <p:childTnLst>
                              <p:par>
                                <p:cTn id="39" presetID="1" presetClass="emph" presetSubtype="2" fill="hold" nodeType="clickEffect">
                                  <p:stCondLst>
                                    <p:cond delay="0"/>
                                  </p:stCondLst>
                                  <p:childTnLst>
                                    <p:animClr clrSpc="rgb" dir="cw">
                                      <p:cBhvr>
                                        <p:cTn id="40" dur="1000" fill="hold"/>
                                        <p:tgtEl>
                                          <p:spTgt spid="37"/>
                                        </p:tgtEl>
                                        <p:attrNameLst>
                                          <p:attrName>fillcolor</p:attrName>
                                        </p:attrNameLst>
                                      </p:cBhvr>
                                      <p:to>
                                        <a:srgbClr val="FF0000"/>
                                      </p:to>
                                    </p:animClr>
                                    <p:set>
                                      <p:cBhvr>
                                        <p:cTn id="41" dur="1000" fill="hold"/>
                                        <p:tgtEl>
                                          <p:spTgt spid="37"/>
                                        </p:tgtEl>
                                        <p:attrNameLst>
                                          <p:attrName>fill.type</p:attrName>
                                        </p:attrNameLst>
                                      </p:cBhvr>
                                      <p:to>
                                        <p:strVal val="solid"/>
                                      </p:to>
                                    </p:set>
                                    <p:set>
                                      <p:cBhvr>
                                        <p:cTn id="42" dur="1000" fill="hold"/>
                                        <p:tgtEl>
                                          <p:spTgt spid="37"/>
                                        </p:tgtEl>
                                        <p:attrNameLst>
                                          <p:attrName>fill.on</p:attrName>
                                        </p:attrNameLst>
                                      </p:cBhvr>
                                      <p:to>
                                        <p:strVal val="true"/>
                                      </p:to>
                                    </p:set>
                                  </p:childTnLst>
                                  <p:subTnLst>
                                    <p:audio>
                                      <p:cMediaNode>
                                        <p:cTn display="0" masterRel="sameClick">
                                          <p:stCondLst>
                                            <p:cond evt="begin" delay="0">
                                              <p:tn val="39"/>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43" restart="whenNotActive" fill="hold" evtFilter="cancelBubble" nodeType="interactiveSeq">
                <p:stCondLst>
                  <p:cond evt="onClick" delay="0">
                    <p:tgtEl>
                      <p:spTgt spid="42"/>
                    </p:tgtEl>
                  </p:cond>
                </p:stCondLst>
                <p:endSync evt="end" delay="0">
                  <p:rtn val="all"/>
                </p:endSync>
                <p:childTnLst>
                  <p:par>
                    <p:cTn id="44" fill="hold">
                      <p:stCondLst>
                        <p:cond delay="0"/>
                      </p:stCondLst>
                      <p:childTnLst>
                        <p:par>
                          <p:cTn id="45" fill="hold">
                            <p:stCondLst>
                              <p:cond delay="0"/>
                            </p:stCondLst>
                            <p:childTnLst>
                              <p:par>
                                <p:cTn id="46" presetID="1" presetClass="emph" presetSubtype="2" fill="hold" nodeType="clickEffect">
                                  <p:stCondLst>
                                    <p:cond delay="0"/>
                                  </p:stCondLst>
                                  <p:childTnLst>
                                    <p:animClr clrSpc="rgb" dir="cw">
                                      <p:cBhvr>
                                        <p:cTn id="47" dur="1000" fill="hold"/>
                                        <p:tgtEl>
                                          <p:spTgt spid="42"/>
                                        </p:tgtEl>
                                        <p:attrNameLst>
                                          <p:attrName>fillcolor</p:attrName>
                                        </p:attrNameLst>
                                      </p:cBhvr>
                                      <p:to>
                                        <a:srgbClr val="FF0000"/>
                                      </p:to>
                                    </p:animClr>
                                    <p:set>
                                      <p:cBhvr>
                                        <p:cTn id="48" dur="1000" fill="hold"/>
                                        <p:tgtEl>
                                          <p:spTgt spid="42"/>
                                        </p:tgtEl>
                                        <p:attrNameLst>
                                          <p:attrName>fill.type</p:attrName>
                                        </p:attrNameLst>
                                      </p:cBhvr>
                                      <p:to>
                                        <p:strVal val="solid"/>
                                      </p:to>
                                    </p:set>
                                    <p:set>
                                      <p:cBhvr>
                                        <p:cTn id="49" dur="1000" fill="hold"/>
                                        <p:tgtEl>
                                          <p:spTgt spid="42"/>
                                        </p:tgtEl>
                                        <p:attrNameLst>
                                          <p:attrName>fill.on</p:attrName>
                                        </p:attrNameLst>
                                      </p:cBhvr>
                                      <p:to>
                                        <p:strVal val="true"/>
                                      </p:to>
                                    </p:set>
                                  </p:childTnLst>
                                  <p:subTnLst>
                                    <p:audio>
                                      <p:cMediaNode>
                                        <p:cTn display="0" masterRel="sameClick">
                                          <p:stCondLst>
                                            <p:cond evt="begin" delay="0">
                                              <p:tn val="46"/>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agen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57" y="-171254"/>
            <a:ext cx="12369351" cy="7039049"/>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257285"/>
            <a:ext cx="9594167" cy="369332"/>
          </a:xfrm>
          <a:prstGeom prst="rect">
            <a:avLst/>
          </a:prstGeom>
          <a:noFill/>
        </p:spPr>
        <p:txBody>
          <a:bodyPr wrap="square" rtlCol="0">
            <a:spAutoFit/>
          </a:bodyPr>
          <a:lstStyle/>
          <a:p>
            <a:r>
              <a:rPr lang="es-VE" b="1" dirty="0"/>
              <a:t>¿</a:t>
            </a:r>
            <a:r>
              <a:rPr lang="es-419" b="1" dirty="0"/>
              <a:t>El acero es una aleación que sale de la mezcla de:</a:t>
            </a:r>
            <a:r>
              <a:rPr lang="es-VE" b="1" dirty="0"/>
              <a:t>?</a:t>
            </a:r>
          </a:p>
        </p:txBody>
      </p:sp>
      <p:sp>
        <p:nvSpPr>
          <p:cNvPr id="5" name="Rectángulo redondeado A"/>
          <p:cNvSpPr/>
          <p:nvPr/>
        </p:nvSpPr>
        <p:spPr>
          <a:xfrm>
            <a:off x="1250347" y="619370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Hierro y carbón</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Plata y hierro</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6" name="Elipse 35"/>
          <p:cNvSpPr/>
          <p:nvPr/>
        </p:nvSpPr>
        <p:spPr>
          <a:xfrm>
            <a:off x="1603680" y="2051609"/>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Pista</a:t>
            </a:r>
            <a:endParaRPr lang="es-VE" dirty="0"/>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nvGrpSpPr>
          <p:cNvPr id="12" name="Grupo 11"/>
          <p:cNvGrpSpPr/>
          <p:nvPr/>
        </p:nvGrpSpPr>
        <p:grpSpPr>
          <a:xfrm>
            <a:off x="610026" y="2744237"/>
            <a:ext cx="3387765" cy="897366"/>
            <a:chOff x="610026" y="2744237"/>
            <a:chExt cx="3387765" cy="897366"/>
          </a:xfrm>
        </p:grpSpPr>
        <p:sp>
          <p:nvSpPr>
            <p:cNvPr id="28" name="Rectángulo redondeado 27"/>
            <p:cNvSpPr/>
            <p:nvPr/>
          </p:nvSpPr>
          <p:spPr>
            <a:xfrm>
              <a:off x="610026" y="2744237"/>
              <a:ext cx="3342337" cy="872566"/>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s-AR" b="1" dirty="0">
                  <a:ln w="0"/>
                  <a:solidFill>
                    <a:schemeClr val="bg1"/>
                  </a:solidFill>
                  <a:effectLst>
                    <a:outerShdw blurRad="38100" dist="19050" dir="2700000" algn="tl" rotWithShape="0">
                      <a:schemeClr val="dk1">
                        <a:alpha val="40000"/>
                      </a:schemeClr>
                    </a:outerShdw>
                  </a:effectLst>
                </a:rPr>
                <a:t>El cobre y el estaño son débiles y la otra muy cara</a:t>
              </a:r>
            </a:p>
          </p:txBody>
        </p:sp>
        <p:sp>
          <p:nvSpPr>
            <p:cNvPr id="35" name="Rectángulo redondeado 34"/>
            <p:cNvSpPr/>
            <p:nvPr/>
          </p:nvSpPr>
          <p:spPr>
            <a:xfrm>
              <a:off x="655454" y="2769037"/>
              <a:ext cx="3342337" cy="872566"/>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sp>
        <p:nvSpPr>
          <p:cNvPr id="37" name="Rectángulo redondeado B"/>
          <p:cNvSpPr/>
          <p:nvPr/>
        </p:nvSpPr>
        <p:spPr>
          <a:xfrm>
            <a:off x="1250347" y="5324564"/>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Cobre y carbón</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Estaño y hierro</a:t>
            </a:r>
          </a:p>
        </p:txBody>
      </p:sp>
      <p:sp>
        <p:nvSpPr>
          <p:cNvPr id="43" name="Elipse 42"/>
          <p:cNvSpPr/>
          <p:nvPr/>
        </p:nvSpPr>
        <p:spPr>
          <a:xfrm>
            <a:off x="1038956" y="408637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7</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2467666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6"/>
                    </p:tgtEl>
                  </p:cond>
                </p:stCondLst>
                <p:endSync evt="end" delay="0">
                  <p:rtn val="all"/>
                </p:endSync>
                <p:childTnLst>
                  <p:par>
                    <p:cTn id="31" fill="hold">
                      <p:stCondLst>
                        <p:cond delay="0"/>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nextCondLst>
                <p:cond evt="onClick" delay="0">
                  <p:tgtEl>
                    <p:spTgt spid="36"/>
                  </p:tgtEl>
                </p:cond>
              </p:nextCondLst>
            </p:seq>
            <p:seq concurrent="1" nextAc="seek">
              <p:cTn id="36" restart="whenNotActive" fill="hold" evtFilter="cancelBubble" nodeType="interactiveSeq">
                <p:stCondLst>
                  <p:cond evt="onClick" delay="0">
                    <p:tgtEl>
                      <p:spTgt spid="37"/>
                    </p:tgtEl>
                  </p:cond>
                </p:stCondLst>
                <p:endSync evt="end" delay="0">
                  <p:rtn val="all"/>
                </p:endSync>
                <p:childTnLst>
                  <p:par>
                    <p:cTn id="37" fill="hold">
                      <p:stCondLst>
                        <p:cond delay="0"/>
                      </p:stCondLst>
                      <p:childTnLst>
                        <p:par>
                          <p:cTn id="38" fill="hold">
                            <p:stCondLst>
                              <p:cond delay="0"/>
                            </p:stCondLst>
                            <p:childTnLst>
                              <p:par>
                                <p:cTn id="39" presetID="1" presetClass="emph" presetSubtype="2" fill="hold" nodeType="clickEffect">
                                  <p:stCondLst>
                                    <p:cond delay="0"/>
                                  </p:stCondLst>
                                  <p:childTnLst>
                                    <p:animClr clrSpc="rgb" dir="cw">
                                      <p:cBhvr>
                                        <p:cTn id="40" dur="1000" fill="hold"/>
                                        <p:tgtEl>
                                          <p:spTgt spid="37"/>
                                        </p:tgtEl>
                                        <p:attrNameLst>
                                          <p:attrName>fillcolor</p:attrName>
                                        </p:attrNameLst>
                                      </p:cBhvr>
                                      <p:to>
                                        <a:srgbClr val="FF0000"/>
                                      </p:to>
                                    </p:animClr>
                                    <p:set>
                                      <p:cBhvr>
                                        <p:cTn id="41" dur="1000" fill="hold"/>
                                        <p:tgtEl>
                                          <p:spTgt spid="37"/>
                                        </p:tgtEl>
                                        <p:attrNameLst>
                                          <p:attrName>fill.type</p:attrName>
                                        </p:attrNameLst>
                                      </p:cBhvr>
                                      <p:to>
                                        <p:strVal val="solid"/>
                                      </p:to>
                                    </p:set>
                                    <p:set>
                                      <p:cBhvr>
                                        <p:cTn id="42" dur="1000" fill="hold"/>
                                        <p:tgtEl>
                                          <p:spTgt spid="37"/>
                                        </p:tgtEl>
                                        <p:attrNameLst>
                                          <p:attrName>fill.on</p:attrName>
                                        </p:attrNameLst>
                                      </p:cBhvr>
                                      <p:to>
                                        <p:strVal val="true"/>
                                      </p:to>
                                    </p:set>
                                  </p:childTnLst>
                                  <p:subTnLst>
                                    <p:audio>
                                      <p:cMediaNode>
                                        <p:cTn display="0" masterRel="sameClick">
                                          <p:stCondLst>
                                            <p:cond evt="begin" delay="0">
                                              <p:tn val="39"/>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43" restart="whenNotActive" fill="hold" evtFilter="cancelBubble" nodeType="interactiveSeq">
                <p:stCondLst>
                  <p:cond evt="onClick" delay="0">
                    <p:tgtEl>
                      <p:spTgt spid="42"/>
                    </p:tgtEl>
                  </p:cond>
                </p:stCondLst>
                <p:endSync evt="end" delay="0">
                  <p:rtn val="all"/>
                </p:endSync>
                <p:childTnLst>
                  <p:par>
                    <p:cTn id="44" fill="hold">
                      <p:stCondLst>
                        <p:cond delay="0"/>
                      </p:stCondLst>
                      <p:childTnLst>
                        <p:par>
                          <p:cTn id="45" fill="hold">
                            <p:stCondLst>
                              <p:cond delay="0"/>
                            </p:stCondLst>
                            <p:childTnLst>
                              <p:par>
                                <p:cTn id="46" presetID="1" presetClass="emph" presetSubtype="2" fill="hold" nodeType="clickEffect">
                                  <p:stCondLst>
                                    <p:cond delay="0"/>
                                  </p:stCondLst>
                                  <p:childTnLst>
                                    <p:animClr clrSpc="rgb" dir="cw">
                                      <p:cBhvr>
                                        <p:cTn id="47" dur="1000" fill="hold"/>
                                        <p:tgtEl>
                                          <p:spTgt spid="42"/>
                                        </p:tgtEl>
                                        <p:attrNameLst>
                                          <p:attrName>fillcolor</p:attrName>
                                        </p:attrNameLst>
                                      </p:cBhvr>
                                      <p:to>
                                        <a:srgbClr val="FF0000"/>
                                      </p:to>
                                    </p:animClr>
                                    <p:set>
                                      <p:cBhvr>
                                        <p:cTn id="48" dur="1000" fill="hold"/>
                                        <p:tgtEl>
                                          <p:spTgt spid="42"/>
                                        </p:tgtEl>
                                        <p:attrNameLst>
                                          <p:attrName>fill.type</p:attrName>
                                        </p:attrNameLst>
                                      </p:cBhvr>
                                      <p:to>
                                        <p:strVal val="solid"/>
                                      </p:to>
                                    </p:set>
                                    <p:set>
                                      <p:cBhvr>
                                        <p:cTn id="49" dur="1000" fill="hold"/>
                                        <p:tgtEl>
                                          <p:spTgt spid="42"/>
                                        </p:tgtEl>
                                        <p:attrNameLst>
                                          <p:attrName>fill.on</p:attrName>
                                        </p:attrNameLst>
                                      </p:cBhvr>
                                      <p:to>
                                        <p:strVal val="true"/>
                                      </p:to>
                                    </p:set>
                                  </p:childTnLst>
                                  <p:subTnLst>
                                    <p:audio>
                                      <p:cMediaNode>
                                        <p:cTn display="0" masterRel="sameClick">
                                          <p:stCondLst>
                                            <p:cond evt="begin" delay="0">
                                              <p:tn val="46"/>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agen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57" y="-171254"/>
            <a:ext cx="12369351" cy="7039049"/>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233222"/>
            <a:ext cx="9594167" cy="369332"/>
          </a:xfrm>
          <a:prstGeom prst="rect">
            <a:avLst/>
          </a:prstGeom>
          <a:noFill/>
        </p:spPr>
        <p:txBody>
          <a:bodyPr wrap="square" rtlCol="0">
            <a:spAutoFit/>
          </a:bodyPr>
          <a:lstStyle/>
          <a:p>
            <a:r>
              <a:rPr lang="es-VE" b="1" dirty="0"/>
              <a:t>¿</a:t>
            </a:r>
            <a:r>
              <a:rPr lang="es-419" b="1" dirty="0"/>
              <a:t>En que país nació </a:t>
            </a:r>
            <a:r>
              <a:rPr lang="es-419" b="1" dirty="0" err="1"/>
              <a:t>Benicio</a:t>
            </a:r>
            <a:r>
              <a:rPr lang="es-419" b="1" dirty="0"/>
              <a:t> del Toro</a:t>
            </a:r>
            <a:r>
              <a:rPr lang="es-VE" b="1" dirty="0"/>
              <a:t>?</a:t>
            </a:r>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Puerto Rico</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México</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6" name="Elipse 35"/>
          <p:cNvSpPr/>
          <p:nvPr/>
        </p:nvSpPr>
        <p:spPr>
          <a:xfrm>
            <a:off x="1603680" y="2051609"/>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Pista</a:t>
            </a:r>
            <a:endParaRPr lang="es-VE" dirty="0"/>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nvGrpSpPr>
          <p:cNvPr id="12" name="Grupo 11"/>
          <p:cNvGrpSpPr/>
          <p:nvPr/>
        </p:nvGrpSpPr>
        <p:grpSpPr>
          <a:xfrm>
            <a:off x="610026" y="2744237"/>
            <a:ext cx="3387765" cy="897366"/>
            <a:chOff x="610026" y="2744237"/>
            <a:chExt cx="3387765" cy="897366"/>
          </a:xfrm>
        </p:grpSpPr>
        <p:sp>
          <p:nvSpPr>
            <p:cNvPr id="28" name="Rectángulo redondeado 27"/>
            <p:cNvSpPr/>
            <p:nvPr/>
          </p:nvSpPr>
          <p:spPr>
            <a:xfrm>
              <a:off x="610026" y="2744237"/>
              <a:ext cx="3342337" cy="872566"/>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s-AR" b="1" dirty="0">
                  <a:ln w="0"/>
                  <a:solidFill>
                    <a:schemeClr val="bg1"/>
                  </a:solidFill>
                  <a:effectLst>
                    <a:outerShdw blurRad="38100" dist="19050" dir="2700000" algn="tl" rotWithShape="0">
                      <a:schemeClr val="dk1">
                        <a:alpha val="40000"/>
                      </a:schemeClr>
                    </a:outerShdw>
                  </a:effectLst>
                </a:rPr>
                <a:t>Es colonia de EEUU</a:t>
              </a:r>
            </a:p>
          </p:txBody>
        </p:sp>
        <p:sp>
          <p:nvSpPr>
            <p:cNvPr id="35" name="Rectángulo redondeado 34"/>
            <p:cNvSpPr/>
            <p:nvPr/>
          </p:nvSpPr>
          <p:spPr>
            <a:xfrm>
              <a:off x="655454" y="2769037"/>
              <a:ext cx="3342337" cy="872566"/>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gr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Estados Unidos</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Cuba</a:t>
            </a:r>
          </a:p>
        </p:txBody>
      </p:sp>
      <p:sp>
        <p:nvSpPr>
          <p:cNvPr id="43" name="Elipse 42"/>
          <p:cNvSpPr/>
          <p:nvPr/>
        </p:nvSpPr>
        <p:spPr>
          <a:xfrm>
            <a:off x="1038956" y="408637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8</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1484298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6"/>
                    </p:tgtEl>
                  </p:cond>
                </p:stCondLst>
                <p:endSync evt="end" delay="0">
                  <p:rtn val="all"/>
                </p:endSync>
                <p:childTnLst>
                  <p:par>
                    <p:cTn id="31" fill="hold">
                      <p:stCondLst>
                        <p:cond delay="0"/>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nextCondLst>
                <p:cond evt="onClick" delay="0">
                  <p:tgtEl>
                    <p:spTgt spid="36"/>
                  </p:tgtEl>
                </p:cond>
              </p:nextCondLst>
            </p:seq>
            <p:seq concurrent="1" nextAc="seek">
              <p:cTn id="36" restart="whenNotActive" fill="hold" evtFilter="cancelBubble" nodeType="interactiveSeq">
                <p:stCondLst>
                  <p:cond evt="onClick" delay="0">
                    <p:tgtEl>
                      <p:spTgt spid="37"/>
                    </p:tgtEl>
                  </p:cond>
                </p:stCondLst>
                <p:endSync evt="end" delay="0">
                  <p:rtn val="all"/>
                </p:endSync>
                <p:childTnLst>
                  <p:par>
                    <p:cTn id="37" fill="hold">
                      <p:stCondLst>
                        <p:cond delay="0"/>
                      </p:stCondLst>
                      <p:childTnLst>
                        <p:par>
                          <p:cTn id="38" fill="hold">
                            <p:stCondLst>
                              <p:cond delay="0"/>
                            </p:stCondLst>
                            <p:childTnLst>
                              <p:par>
                                <p:cTn id="39" presetID="1" presetClass="emph" presetSubtype="2" fill="hold" nodeType="clickEffect">
                                  <p:stCondLst>
                                    <p:cond delay="0"/>
                                  </p:stCondLst>
                                  <p:childTnLst>
                                    <p:animClr clrSpc="rgb" dir="cw">
                                      <p:cBhvr>
                                        <p:cTn id="40" dur="1000" fill="hold"/>
                                        <p:tgtEl>
                                          <p:spTgt spid="37"/>
                                        </p:tgtEl>
                                        <p:attrNameLst>
                                          <p:attrName>fillcolor</p:attrName>
                                        </p:attrNameLst>
                                      </p:cBhvr>
                                      <p:to>
                                        <a:srgbClr val="FF0000"/>
                                      </p:to>
                                    </p:animClr>
                                    <p:set>
                                      <p:cBhvr>
                                        <p:cTn id="41" dur="1000" fill="hold"/>
                                        <p:tgtEl>
                                          <p:spTgt spid="37"/>
                                        </p:tgtEl>
                                        <p:attrNameLst>
                                          <p:attrName>fill.type</p:attrName>
                                        </p:attrNameLst>
                                      </p:cBhvr>
                                      <p:to>
                                        <p:strVal val="solid"/>
                                      </p:to>
                                    </p:set>
                                    <p:set>
                                      <p:cBhvr>
                                        <p:cTn id="42" dur="1000" fill="hold"/>
                                        <p:tgtEl>
                                          <p:spTgt spid="37"/>
                                        </p:tgtEl>
                                        <p:attrNameLst>
                                          <p:attrName>fill.on</p:attrName>
                                        </p:attrNameLst>
                                      </p:cBhvr>
                                      <p:to>
                                        <p:strVal val="true"/>
                                      </p:to>
                                    </p:set>
                                  </p:childTnLst>
                                  <p:subTnLst>
                                    <p:audio>
                                      <p:cMediaNode>
                                        <p:cTn display="0" masterRel="sameClick">
                                          <p:stCondLst>
                                            <p:cond evt="begin" delay="0">
                                              <p:tn val="39"/>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43" restart="whenNotActive" fill="hold" evtFilter="cancelBubble" nodeType="interactiveSeq">
                <p:stCondLst>
                  <p:cond evt="onClick" delay="0">
                    <p:tgtEl>
                      <p:spTgt spid="42"/>
                    </p:tgtEl>
                  </p:cond>
                </p:stCondLst>
                <p:endSync evt="end" delay="0">
                  <p:rtn val="all"/>
                </p:endSync>
                <p:childTnLst>
                  <p:par>
                    <p:cTn id="44" fill="hold">
                      <p:stCondLst>
                        <p:cond delay="0"/>
                      </p:stCondLst>
                      <p:childTnLst>
                        <p:par>
                          <p:cTn id="45" fill="hold">
                            <p:stCondLst>
                              <p:cond delay="0"/>
                            </p:stCondLst>
                            <p:childTnLst>
                              <p:par>
                                <p:cTn id="46" presetID="1" presetClass="emph" presetSubtype="2" fill="hold" nodeType="clickEffect">
                                  <p:stCondLst>
                                    <p:cond delay="0"/>
                                  </p:stCondLst>
                                  <p:childTnLst>
                                    <p:animClr clrSpc="rgb" dir="cw">
                                      <p:cBhvr>
                                        <p:cTn id="47" dur="1000" fill="hold"/>
                                        <p:tgtEl>
                                          <p:spTgt spid="42"/>
                                        </p:tgtEl>
                                        <p:attrNameLst>
                                          <p:attrName>fillcolor</p:attrName>
                                        </p:attrNameLst>
                                      </p:cBhvr>
                                      <p:to>
                                        <a:srgbClr val="FF0000"/>
                                      </p:to>
                                    </p:animClr>
                                    <p:set>
                                      <p:cBhvr>
                                        <p:cTn id="48" dur="1000" fill="hold"/>
                                        <p:tgtEl>
                                          <p:spTgt spid="42"/>
                                        </p:tgtEl>
                                        <p:attrNameLst>
                                          <p:attrName>fill.type</p:attrName>
                                        </p:attrNameLst>
                                      </p:cBhvr>
                                      <p:to>
                                        <p:strVal val="solid"/>
                                      </p:to>
                                    </p:set>
                                    <p:set>
                                      <p:cBhvr>
                                        <p:cTn id="49" dur="1000" fill="hold"/>
                                        <p:tgtEl>
                                          <p:spTgt spid="42"/>
                                        </p:tgtEl>
                                        <p:attrNameLst>
                                          <p:attrName>fill.on</p:attrName>
                                        </p:attrNameLst>
                                      </p:cBhvr>
                                      <p:to>
                                        <p:strVal val="true"/>
                                      </p:to>
                                    </p:set>
                                  </p:childTnLst>
                                  <p:subTnLst>
                                    <p:audio>
                                      <p:cMediaNode>
                                        <p:cTn display="0" masterRel="sameClick">
                                          <p:stCondLst>
                                            <p:cond evt="begin" delay="0">
                                              <p:tn val="46"/>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agen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57" y="-171254"/>
            <a:ext cx="12369351" cy="7039049"/>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209159"/>
            <a:ext cx="9594167" cy="369332"/>
          </a:xfrm>
          <a:prstGeom prst="rect">
            <a:avLst/>
          </a:prstGeom>
          <a:noFill/>
        </p:spPr>
        <p:txBody>
          <a:bodyPr wrap="square" rtlCol="0">
            <a:spAutoFit/>
          </a:bodyPr>
          <a:lstStyle/>
          <a:p>
            <a:r>
              <a:rPr lang="es-VE" b="1" dirty="0"/>
              <a:t>¿</a:t>
            </a:r>
            <a:r>
              <a:rPr lang="es-419" b="1" dirty="0"/>
              <a:t>Cuál es el nombre común del acido ASCORBICO</a:t>
            </a:r>
            <a:r>
              <a:rPr lang="es-VE" b="1" dirty="0"/>
              <a:t>?</a:t>
            </a:r>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Vitamina C</a:t>
            </a:r>
          </a:p>
        </p:txBody>
      </p:sp>
      <p:sp>
        <p:nvSpPr>
          <p:cNvPr id="18" name="Rectángulo redondeado B"/>
          <p:cNvSpPr/>
          <p:nvPr/>
        </p:nvSpPr>
        <p:spPr>
          <a:xfrm>
            <a:off x="6920658" y="6191058"/>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Vitamina B6</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$50.000</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Vitamina B12</a:t>
            </a:r>
          </a:p>
        </p:txBody>
      </p:sp>
      <p:sp>
        <p:nvSpPr>
          <p:cNvPr id="42" name="Rectángulo redondeado B"/>
          <p:cNvSpPr/>
          <p:nvPr/>
        </p:nvSpPr>
        <p:spPr>
          <a:xfrm>
            <a:off x="6920658"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Acido Cítrico</a:t>
            </a:r>
          </a:p>
        </p:txBody>
      </p:sp>
      <p:sp>
        <p:nvSpPr>
          <p:cNvPr id="43" name="Elipse 42"/>
          <p:cNvSpPr/>
          <p:nvPr/>
        </p:nvSpPr>
        <p:spPr>
          <a:xfrm>
            <a:off x="1038956" y="408637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9</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14665303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agen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57" y="-171254"/>
            <a:ext cx="12369351" cy="7039049"/>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209159"/>
            <a:ext cx="9594167" cy="369332"/>
          </a:xfrm>
          <a:prstGeom prst="rect">
            <a:avLst/>
          </a:prstGeom>
          <a:noFill/>
        </p:spPr>
        <p:txBody>
          <a:bodyPr wrap="square" rtlCol="0">
            <a:spAutoFit/>
          </a:bodyPr>
          <a:lstStyle/>
          <a:p>
            <a:r>
              <a:rPr lang="es-VE" b="1" dirty="0"/>
              <a:t>¿</a:t>
            </a:r>
            <a:r>
              <a:rPr lang="es-419" b="1" dirty="0"/>
              <a:t>Qué fuerte tomaron las tropas mexicanas en 1836 tras trece días de asedio</a:t>
            </a:r>
            <a:r>
              <a:rPr lang="es-VE" b="1" dirty="0"/>
              <a:t>?</a:t>
            </a:r>
          </a:p>
        </p:txBody>
      </p:sp>
      <p:sp>
        <p:nvSpPr>
          <p:cNvPr id="5" name="Rectángulo redondeado A"/>
          <p:cNvSpPr/>
          <p:nvPr/>
        </p:nvSpPr>
        <p:spPr>
          <a:xfrm>
            <a:off x="1286400" y="619655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El Álamo</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La Fortaleza</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$100.000</a:t>
            </a:r>
          </a:p>
          <a:p>
            <a:pPr algn="ctr"/>
            <a:r>
              <a:rPr lang="es-AR" b="1" dirty="0">
                <a:ln w="12700">
                  <a:solidFill>
                    <a:schemeClr val="accent1"/>
                  </a:solidFill>
                  <a:prstDash val="solid"/>
                </a:ln>
                <a:effectLst>
                  <a:outerShdw dist="38100" dir="2640000" algn="bl" rotWithShape="0">
                    <a:schemeClr val="accent1"/>
                  </a:outerShdw>
                </a:effectLst>
              </a:rPr>
              <a:t>$50.000</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286400" y="5326710"/>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El Fuerte Pancho Villa</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El Fuerte Smith</a:t>
            </a:r>
          </a:p>
        </p:txBody>
      </p:sp>
      <p:sp>
        <p:nvSpPr>
          <p:cNvPr id="43" name="Elipse 42"/>
          <p:cNvSpPr/>
          <p:nvPr/>
        </p:nvSpPr>
        <p:spPr>
          <a:xfrm>
            <a:off x="1038956" y="4100023"/>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b="1" dirty="0"/>
              <a:t>10</a:t>
            </a:r>
            <a:endParaRPr lang="es-VE" sz="14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7859542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agen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57" y="-171254"/>
            <a:ext cx="12369351" cy="7039049"/>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257285"/>
            <a:ext cx="9594167" cy="369332"/>
          </a:xfrm>
          <a:prstGeom prst="rect">
            <a:avLst/>
          </a:prstGeom>
          <a:noFill/>
        </p:spPr>
        <p:txBody>
          <a:bodyPr wrap="square" rtlCol="0">
            <a:spAutoFit/>
          </a:bodyPr>
          <a:lstStyle/>
          <a:p>
            <a:r>
              <a:rPr lang="es-419" b="1" dirty="0"/>
              <a:t> </a:t>
            </a:r>
            <a:r>
              <a:rPr lang="es-VE" b="1" dirty="0"/>
              <a:t>¿</a:t>
            </a:r>
            <a:r>
              <a:rPr lang="es-419" b="1" dirty="0"/>
              <a:t> Cuál es el idioma oficial de Israel</a:t>
            </a:r>
            <a:r>
              <a:rPr lang="es-VE" b="1" dirty="0"/>
              <a:t>?</a:t>
            </a:r>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Hebreo</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Israelí</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$250.000</a:t>
            </a:r>
          </a:p>
          <a:p>
            <a:pPr algn="ctr"/>
            <a:r>
              <a:rPr lang="es-AR" b="1" dirty="0">
                <a:ln w="12700">
                  <a:solidFill>
                    <a:schemeClr val="accent1"/>
                  </a:solidFill>
                  <a:prstDash val="solid"/>
                </a:ln>
                <a:effectLst>
                  <a:outerShdw dist="38100" dir="2640000" algn="bl" rotWithShape="0">
                    <a:schemeClr val="accent1"/>
                  </a:outerShdw>
                </a:effectLst>
              </a:rPr>
              <a:t>$100.000</a:t>
            </a:r>
          </a:p>
          <a:p>
            <a:pPr algn="ctr"/>
            <a:r>
              <a:rPr lang="es-AR" b="1" dirty="0">
                <a:ln w="12700">
                  <a:solidFill>
                    <a:schemeClr val="accent1"/>
                  </a:solidFill>
                  <a:prstDash val="solid"/>
                </a:ln>
                <a:effectLst>
                  <a:outerShdw dist="38100" dir="2640000" algn="bl" rotWithShape="0">
                    <a:schemeClr val="accent1"/>
                  </a:outerShdw>
                </a:effectLst>
              </a:rPr>
              <a:t>$50.000</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err="1">
                <a:solidFill>
                  <a:schemeClr val="bg1"/>
                </a:solidFill>
              </a:rPr>
              <a:t>Arabe</a:t>
            </a:r>
            <a:endParaRPr lang="es-VE" b="1" dirty="0">
              <a:solidFill>
                <a:schemeClr val="bg1"/>
              </a:solidFill>
            </a:endParaRP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err="1">
                <a:solidFill>
                  <a:schemeClr val="bg1"/>
                </a:solidFill>
              </a:rPr>
              <a:t>Irish</a:t>
            </a:r>
            <a:endParaRPr lang="es-VE" b="1" dirty="0">
              <a:solidFill>
                <a:schemeClr val="bg1"/>
              </a:solidFill>
            </a:endParaRPr>
          </a:p>
        </p:txBody>
      </p:sp>
      <p:sp>
        <p:nvSpPr>
          <p:cNvPr id="43" name="Elipse 42"/>
          <p:cNvSpPr/>
          <p:nvPr/>
        </p:nvSpPr>
        <p:spPr>
          <a:xfrm>
            <a:off x="1038956" y="4100023"/>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b="1" dirty="0"/>
              <a:t>11</a:t>
            </a:r>
            <a:endParaRPr lang="es-VE" sz="14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24590241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agen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57" y="-171254"/>
            <a:ext cx="12369351" cy="7039049"/>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209159"/>
            <a:ext cx="9594167" cy="369332"/>
          </a:xfrm>
          <a:prstGeom prst="rect">
            <a:avLst/>
          </a:prstGeom>
          <a:noFill/>
        </p:spPr>
        <p:txBody>
          <a:bodyPr wrap="square" rtlCol="0">
            <a:spAutoFit/>
          </a:bodyPr>
          <a:lstStyle/>
          <a:p>
            <a:r>
              <a:rPr lang="es-419" b="1" dirty="0"/>
              <a:t> </a:t>
            </a:r>
            <a:r>
              <a:rPr lang="es-VE" b="1" dirty="0"/>
              <a:t>¿</a:t>
            </a:r>
            <a:r>
              <a:rPr lang="es-419" b="1" dirty="0"/>
              <a:t>Cuál es la capital del estado de California</a:t>
            </a:r>
            <a:r>
              <a:rPr lang="es-VE" b="1" dirty="0"/>
              <a:t>?</a:t>
            </a:r>
          </a:p>
        </p:txBody>
      </p:sp>
      <p:sp>
        <p:nvSpPr>
          <p:cNvPr id="5" name="Rectángulo redondeado A"/>
          <p:cNvSpPr/>
          <p:nvPr/>
        </p:nvSpPr>
        <p:spPr>
          <a:xfrm>
            <a:off x="6920291" y="531855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Sacramento</a:t>
            </a:r>
          </a:p>
        </p:txBody>
      </p:sp>
      <p:sp>
        <p:nvSpPr>
          <p:cNvPr id="18" name="Rectángulo redondeado B"/>
          <p:cNvSpPr/>
          <p:nvPr/>
        </p:nvSpPr>
        <p:spPr>
          <a:xfrm>
            <a:off x="1305051" y="5321333"/>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Los Ángeles</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$500.000</a:t>
            </a:r>
          </a:p>
          <a:p>
            <a:pPr algn="ctr"/>
            <a:r>
              <a:rPr lang="es-AR" b="1" dirty="0">
                <a:ln w="12700">
                  <a:solidFill>
                    <a:schemeClr val="accent1"/>
                  </a:solidFill>
                  <a:prstDash val="solid"/>
                </a:ln>
                <a:effectLst>
                  <a:outerShdw dist="38100" dir="2640000" algn="bl" rotWithShape="0">
                    <a:schemeClr val="accent1"/>
                  </a:outerShdw>
                </a:effectLst>
              </a:rPr>
              <a:t>$250.000</a:t>
            </a:r>
          </a:p>
          <a:p>
            <a:pPr algn="ctr"/>
            <a:r>
              <a:rPr lang="es-AR" b="1" dirty="0">
                <a:ln w="12700">
                  <a:solidFill>
                    <a:schemeClr val="accent1"/>
                  </a:solidFill>
                  <a:prstDash val="solid"/>
                </a:ln>
                <a:effectLst>
                  <a:outerShdw dist="38100" dir="2640000" algn="bl" rotWithShape="0">
                    <a:schemeClr val="accent1"/>
                  </a:outerShdw>
                </a:effectLst>
              </a:rPr>
              <a:t>$100.000</a:t>
            </a:r>
          </a:p>
          <a:p>
            <a:pPr algn="ctr"/>
            <a:r>
              <a:rPr lang="es-AR" b="1" dirty="0">
                <a:ln w="12700">
                  <a:solidFill>
                    <a:schemeClr val="accent1"/>
                  </a:solidFill>
                  <a:prstDash val="solid"/>
                </a:ln>
                <a:effectLst>
                  <a:outerShdw dist="38100" dir="2640000" algn="bl" rotWithShape="0">
                    <a:schemeClr val="accent1"/>
                  </a:outerShdw>
                </a:effectLst>
              </a:rPr>
              <a:t>$50.000</a:t>
            </a:r>
          </a:p>
          <a:p>
            <a:pPr algn="ctr"/>
            <a:r>
              <a:rPr lang="es-AR" b="1" dirty="0">
                <a:ln w="12700">
                  <a:solidFill>
                    <a:schemeClr val="accent1"/>
                  </a:solidFill>
                  <a:prstDash val="solid"/>
                </a:ln>
                <a:effectLst>
                  <a:outerShdw dist="38100" dir="2640000" algn="bl" rotWithShape="0">
                    <a:schemeClr val="accent1"/>
                  </a:outerShdw>
                </a:effectLst>
              </a:rPr>
              <a:t>$25.000</a:t>
            </a:r>
          </a:p>
          <a:p>
            <a:pPr algn="ctr"/>
            <a:r>
              <a:rPr lang="es-AR" b="1" dirty="0">
                <a:ln w="12700">
                  <a:solidFill>
                    <a:schemeClr val="accent1"/>
                  </a:solidFill>
                  <a:prstDash val="solid"/>
                </a:ln>
                <a:effectLst>
                  <a:outerShdw dist="38100" dir="2640000" algn="bl" rotWithShape="0">
                    <a:schemeClr val="accent1"/>
                  </a:outerShdw>
                </a:effectLst>
              </a:rPr>
              <a:t>$10.000</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San Francisco</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San Diego</a:t>
            </a:r>
          </a:p>
        </p:txBody>
      </p:sp>
      <p:sp>
        <p:nvSpPr>
          <p:cNvPr id="43" name="Elipse 42"/>
          <p:cNvSpPr/>
          <p:nvPr/>
        </p:nvSpPr>
        <p:spPr>
          <a:xfrm>
            <a:off x="1038956" y="4100023"/>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b="1" dirty="0"/>
              <a:t>12</a:t>
            </a:r>
            <a:endParaRPr lang="es-VE" sz="14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686267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9" name="Grupo 8"/>
          <p:cNvGrpSpPr/>
          <p:nvPr/>
        </p:nvGrpSpPr>
        <p:grpSpPr>
          <a:xfrm rot="1013806">
            <a:off x="232016" y="3267981"/>
            <a:ext cx="1928514" cy="1697394"/>
            <a:chOff x="190073" y="-152865"/>
            <a:chExt cx="2325237" cy="2065595"/>
          </a:xfrm>
        </p:grpSpPr>
        <p:pic>
          <p:nvPicPr>
            <p:cNvPr id="10" name="Imagen 9">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11" name="CuadroTexto 10">
              <a:hlinkClick r:id="rId5"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pic>
        <p:nvPicPr>
          <p:cNvPr id="12" name="sonido aplausos y gritos del publico -  Sound applause and shouts of the public (192kbit_AAC)">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631404" y="2608568"/>
            <a:ext cx="609600" cy="609600"/>
          </a:xfrm>
          <a:prstGeom prst="rect">
            <a:avLst/>
          </a:prstGeom>
        </p:spPr>
      </p:pic>
      <p:pic>
        <p:nvPicPr>
          <p:cNvPr id="13" name="Imagen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333522">
            <a:off x="10042578" y="3711507"/>
            <a:ext cx="1931956" cy="1020941"/>
          </a:xfrm>
          <a:prstGeom prst="rect">
            <a:avLst/>
          </a:prstGeom>
        </p:spPr>
      </p:pic>
    </p:spTree>
    <p:extLst>
      <p:ext uri="{BB962C8B-B14F-4D97-AF65-F5344CB8AC3E}">
        <p14:creationId xmlns:p14="http://schemas.microsoft.com/office/powerpoint/2010/main" val="229672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fractur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12"/>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283446" y="1045864"/>
            <a:ext cx="7603363" cy="1107996"/>
          </a:xfrm>
          <a:prstGeom prst="rect">
            <a:avLst/>
          </a:prstGeom>
          <a:noFill/>
        </p:spPr>
        <p:txBody>
          <a:bodyPr wrap="none" lIns="91440" tIns="45720" rIns="91440" bIns="45720">
            <a:spAutoFit/>
          </a:bodyPr>
          <a:lstStyle/>
          <a:p>
            <a:pPr algn="ctr"/>
            <a:r>
              <a:rPr lang="es-ES" sz="6600" b="1" dirty="0">
                <a:ln w="9525">
                  <a:solidFill>
                    <a:schemeClr val="bg1"/>
                  </a:solidFill>
                  <a:prstDash val="solid"/>
                </a:ln>
                <a:effectLst>
                  <a:outerShdw blurRad="12700" dist="38100" dir="2700000" algn="tl" rotWithShape="0">
                    <a:schemeClr val="accent5">
                      <a:lumMod val="60000"/>
                      <a:lumOff val="40000"/>
                    </a:schemeClr>
                  </a:outerShdw>
                </a:effectLst>
              </a:rPr>
              <a:t>Gracias por jugar!</a:t>
            </a:r>
            <a:endParaRPr lang="es-ES" sz="6600" b="1" cap="none" spc="0" dirty="0">
              <a:ln w="9525">
                <a:solidFill>
                  <a:schemeClr val="bg1"/>
                </a:solidFill>
                <a:prstDash val="solid"/>
              </a:ln>
              <a:effectLst>
                <a:outerShdw blurRad="12700" dist="38100" dir="2700000" algn="tl" rotWithShape="0">
                  <a:schemeClr val="accent5">
                    <a:lumMod val="60000"/>
                    <a:lumOff val="40000"/>
                  </a:schemeClr>
                </a:outerShdw>
              </a:effectLst>
            </a:endParaRPr>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0702" y="1961911"/>
            <a:ext cx="5612358" cy="2965845"/>
          </a:xfrm>
          <a:prstGeom prst="rect">
            <a:avLst/>
          </a:prstGeom>
        </p:spPr>
      </p:pic>
      <p:sp>
        <p:nvSpPr>
          <p:cNvPr id="21" name="Rectángulo 20"/>
          <p:cNvSpPr/>
          <p:nvPr/>
        </p:nvSpPr>
        <p:spPr>
          <a:xfrm>
            <a:off x="2169768" y="4551427"/>
            <a:ext cx="7858241" cy="1107996"/>
          </a:xfrm>
          <a:prstGeom prst="rect">
            <a:avLst/>
          </a:prstGeom>
          <a:noFill/>
        </p:spPr>
        <p:txBody>
          <a:bodyPr wrap="none" lIns="91440" tIns="45720" rIns="91440" bIns="45720">
            <a:spAutoFit/>
          </a:bodyPr>
          <a:lstStyle/>
          <a:p>
            <a:pPr algn="ctr"/>
            <a:r>
              <a:rPr lang="es-ES" sz="6600" b="1" dirty="0">
                <a:ln w="9525">
                  <a:solidFill>
                    <a:schemeClr val="bg1"/>
                  </a:solidFill>
                  <a:prstDash val="solid"/>
                </a:ln>
                <a:effectLst>
                  <a:outerShdw blurRad="12700" dist="38100" dir="2700000" algn="tl" rotWithShape="0">
                    <a:schemeClr val="accent5">
                      <a:lumMod val="60000"/>
                      <a:lumOff val="40000"/>
                    </a:schemeClr>
                  </a:outerShdw>
                </a:effectLst>
              </a:rPr>
              <a:t>Hasta la próxima!!!</a:t>
            </a:r>
            <a:endParaRPr lang="es-ES" sz="6600" b="1" cap="none" spc="0" dirty="0">
              <a:ln w="9525">
                <a:solidFill>
                  <a:schemeClr val="bg1"/>
                </a:solidFill>
                <a:prstDash val="solid"/>
              </a:ln>
              <a:effectLst>
                <a:outerShdw blurRad="12700" dist="38100" dir="2700000" algn="tl" rotWithShape="0">
                  <a:schemeClr val="accent5">
                    <a:lumMod val="60000"/>
                    <a:lumOff val="40000"/>
                  </a:schemeClr>
                </a:outerShdw>
              </a:effectLst>
            </a:endParaRPr>
          </a:p>
        </p:txBody>
      </p:sp>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68" y="160420"/>
            <a:ext cx="1027381" cy="982927"/>
          </a:xfrm>
          <a:prstGeom prst="rect">
            <a:avLst/>
          </a:prstGeom>
        </p:spPr>
      </p:pic>
      <p:pic>
        <p:nvPicPr>
          <p:cNvPr id="22" name="Imagen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2620" y="160420"/>
            <a:ext cx="1027381" cy="982927"/>
          </a:xfrm>
          <a:prstGeom prst="rect">
            <a:avLst/>
          </a:prstGeom>
        </p:spPr>
      </p:pic>
      <p:pic>
        <p:nvPicPr>
          <p:cNvPr id="23" name="Imagen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2201" y="160419"/>
            <a:ext cx="1027381" cy="982927"/>
          </a:xfrm>
          <a:prstGeom prst="rect">
            <a:avLst/>
          </a:prstGeom>
        </p:spPr>
      </p:pic>
      <p:pic>
        <p:nvPicPr>
          <p:cNvPr id="24" name="Imagen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2347" y="159907"/>
            <a:ext cx="1027381" cy="982927"/>
          </a:xfrm>
          <a:prstGeom prst="rect">
            <a:avLst/>
          </a:prstGeom>
        </p:spPr>
      </p:pic>
      <p:pic>
        <p:nvPicPr>
          <p:cNvPr id="25" name="Imagen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0799" y="159907"/>
            <a:ext cx="1027381" cy="982927"/>
          </a:xfrm>
          <a:prstGeom prst="rect">
            <a:avLst/>
          </a:prstGeom>
        </p:spPr>
      </p:pic>
      <p:pic>
        <p:nvPicPr>
          <p:cNvPr id="26" name="Imagen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0380" y="159906"/>
            <a:ext cx="1027381" cy="982927"/>
          </a:xfrm>
          <a:prstGeom prst="rect">
            <a:avLst/>
          </a:prstGeom>
        </p:spPr>
      </p:pic>
      <p:pic>
        <p:nvPicPr>
          <p:cNvPr id="27" name="Imagen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6433" y="156335"/>
            <a:ext cx="1027381" cy="982927"/>
          </a:xfrm>
          <a:prstGeom prst="rect">
            <a:avLst/>
          </a:prstGeom>
        </p:spPr>
      </p:pic>
      <p:pic>
        <p:nvPicPr>
          <p:cNvPr id="28" name="Imagen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4885" y="156335"/>
            <a:ext cx="1027381" cy="982927"/>
          </a:xfrm>
          <a:prstGeom prst="rect">
            <a:avLst/>
          </a:prstGeom>
        </p:spPr>
      </p:pic>
      <p:pic>
        <p:nvPicPr>
          <p:cNvPr id="29" name="Imagen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4466" y="156334"/>
            <a:ext cx="1027381" cy="982927"/>
          </a:xfrm>
          <a:prstGeom prst="rect">
            <a:avLst/>
          </a:prstGeom>
        </p:spPr>
      </p:pic>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2830" y="159462"/>
            <a:ext cx="1027381" cy="982927"/>
          </a:xfrm>
          <a:prstGeom prst="rect">
            <a:avLst/>
          </a:prstGeom>
        </p:spPr>
      </p:pic>
      <p:pic>
        <p:nvPicPr>
          <p:cNvPr id="31" name="Imagen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1282" y="159462"/>
            <a:ext cx="1027381" cy="982927"/>
          </a:xfrm>
          <a:prstGeom prst="rect">
            <a:avLst/>
          </a:prstGeom>
        </p:spPr>
      </p:pic>
      <p:pic>
        <p:nvPicPr>
          <p:cNvPr id="32" name="Imagen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0863" y="159461"/>
            <a:ext cx="1027381" cy="982927"/>
          </a:xfrm>
          <a:prstGeom prst="rect">
            <a:avLst/>
          </a:prstGeom>
        </p:spPr>
      </p:pic>
      <p:pic>
        <p:nvPicPr>
          <p:cNvPr id="33" name="Imagen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918" y="165951"/>
            <a:ext cx="1027381" cy="982927"/>
          </a:xfrm>
          <a:prstGeom prst="rect">
            <a:avLst/>
          </a:prstGeom>
        </p:spPr>
      </p:pic>
      <p:pic>
        <p:nvPicPr>
          <p:cNvPr id="34" name="Imagen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9370" y="165951"/>
            <a:ext cx="1027381" cy="982927"/>
          </a:xfrm>
          <a:prstGeom prst="rect">
            <a:avLst/>
          </a:prstGeom>
        </p:spPr>
      </p:pic>
      <p:pic>
        <p:nvPicPr>
          <p:cNvPr id="35" name="Imagen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8951" y="165950"/>
            <a:ext cx="1027381" cy="982927"/>
          </a:xfrm>
          <a:prstGeom prst="rect">
            <a:avLst/>
          </a:prstGeom>
        </p:spPr>
      </p:pic>
      <p:pic>
        <p:nvPicPr>
          <p:cNvPr id="36" name="Imagen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10" y="5741206"/>
            <a:ext cx="1027381" cy="982927"/>
          </a:xfrm>
          <a:prstGeom prst="rect">
            <a:avLst/>
          </a:prstGeom>
        </p:spPr>
      </p:pic>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662" y="5741206"/>
            <a:ext cx="1027381" cy="982927"/>
          </a:xfrm>
          <a:prstGeom prst="rect">
            <a:avLst/>
          </a:prstGeom>
        </p:spPr>
      </p:pic>
      <p:pic>
        <p:nvPicPr>
          <p:cNvPr id="38" name="Imagen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8243" y="5741205"/>
            <a:ext cx="1027381" cy="982927"/>
          </a:xfrm>
          <a:prstGeom prst="rect">
            <a:avLst/>
          </a:prstGeom>
        </p:spPr>
      </p:pic>
      <p:pic>
        <p:nvPicPr>
          <p:cNvPr id="39" name="Imagen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389" y="5740693"/>
            <a:ext cx="1027381" cy="982927"/>
          </a:xfrm>
          <a:prstGeom prst="rect">
            <a:avLst/>
          </a:prstGeom>
        </p:spPr>
      </p:pic>
      <p:pic>
        <p:nvPicPr>
          <p:cNvPr id="40" name="Imagen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6841" y="5740693"/>
            <a:ext cx="1027381" cy="982927"/>
          </a:xfrm>
          <a:prstGeom prst="rect">
            <a:avLst/>
          </a:prstGeom>
        </p:spPr>
      </p:pic>
      <p:pic>
        <p:nvPicPr>
          <p:cNvPr id="41" name="Imagen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6422" y="5740692"/>
            <a:ext cx="1027381" cy="982927"/>
          </a:xfrm>
          <a:prstGeom prst="rect">
            <a:avLst/>
          </a:prstGeom>
        </p:spPr>
      </p:pic>
      <p:pic>
        <p:nvPicPr>
          <p:cNvPr id="42" name="Imagen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2475" y="5737121"/>
            <a:ext cx="1027381" cy="982927"/>
          </a:xfrm>
          <a:prstGeom prst="rect">
            <a:avLst/>
          </a:prstGeom>
        </p:spPr>
      </p:pic>
      <p:pic>
        <p:nvPicPr>
          <p:cNvPr id="43" name="Imagen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0927" y="5737121"/>
            <a:ext cx="1027381" cy="982927"/>
          </a:xfrm>
          <a:prstGeom prst="rect">
            <a:avLst/>
          </a:prstGeom>
        </p:spPr>
      </p:pic>
      <p:pic>
        <p:nvPicPr>
          <p:cNvPr id="44" name="Imagen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0508" y="5737120"/>
            <a:ext cx="1027381" cy="982927"/>
          </a:xfrm>
          <a:prstGeom prst="rect">
            <a:avLst/>
          </a:prstGeom>
        </p:spPr>
      </p:pic>
      <p:pic>
        <p:nvPicPr>
          <p:cNvPr id="45" name="Imagen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8872" y="5740248"/>
            <a:ext cx="1027381" cy="982927"/>
          </a:xfrm>
          <a:prstGeom prst="rect">
            <a:avLst/>
          </a:prstGeom>
        </p:spPr>
      </p:pic>
      <p:pic>
        <p:nvPicPr>
          <p:cNvPr id="46" name="Imagen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7324" y="5740248"/>
            <a:ext cx="1027381" cy="982927"/>
          </a:xfrm>
          <a:prstGeom prst="rect">
            <a:avLst/>
          </a:prstGeom>
        </p:spPr>
      </p:pic>
      <p:pic>
        <p:nvPicPr>
          <p:cNvPr id="47" name="Imagen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6905" y="5740247"/>
            <a:ext cx="1027381" cy="982927"/>
          </a:xfrm>
          <a:prstGeom prst="rect">
            <a:avLst/>
          </a:prstGeom>
        </p:spPr>
      </p:pic>
      <p:pic>
        <p:nvPicPr>
          <p:cNvPr id="48" name="Imagen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6960" y="5746737"/>
            <a:ext cx="1027381" cy="982927"/>
          </a:xfrm>
          <a:prstGeom prst="rect">
            <a:avLst/>
          </a:prstGeom>
        </p:spPr>
      </p:pic>
      <p:pic>
        <p:nvPicPr>
          <p:cNvPr id="49" name="Imagen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5412" y="5746737"/>
            <a:ext cx="1027381" cy="982927"/>
          </a:xfrm>
          <a:prstGeom prst="rect">
            <a:avLst/>
          </a:prstGeom>
        </p:spPr>
      </p:pic>
      <p:pic>
        <p:nvPicPr>
          <p:cNvPr id="50" name="Imagen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4993" y="5746736"/>
            <a:ext cx="1027381" cy="982927"/>
          </a:xfrm>
          <a:prstGeom prst="rect">
            <a:avLst/>
          </a:prstGeom>
        </p:spPr>
      </p:pic>
      <p:pic>
        <p:nvPicPr>
          <p:cNvPr id="75" name="Imagen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18" y="949612"/>
            <a:ext cx="1027381" cy="982927"/>
          </a:xfrm>
          <a:prstGeom prst="rect">
            <a:avLst/>
          </a:prstGeom>
        </p:spPr>
      </p:pic>
      <p:pic>
        <p:nvPicPr>
          <p:cNvPr id="78" name="Imagen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18" y="1740567"/>
            <a:ext cx="1027381" cy="982927"/>
          </a:xfrm>
          <a:prstGeom prst="rect">
            <a:avLst/>
          </a:prstGeom>
        </p:spPr>
      </p:pic>
      <p:pic>
        <p:nvPicPr>
          <p:cNvPr id="79" name="Imagen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68" y="2529759"/>
            <a:ext cx="1027381" cy="982927"/>
          </a:xfrm>
          <a:prstGeom prst="rect">
            <a:avLst/>
          </a:prstGeom>
        </p:spPr>
      </p:pic>
      <p:pic>
        <p:nvPicPr>
          <p:cNvPr id="80" name="Imagen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57" y="3344776"/>
            <a:ext cx="1027381" cy="982927"/>
          </a:xfrm>
          <a:prstGeom prst="rect">
            <a:avLst/>
          </a:prstGeom>
        </p:spPr>
      </p:pic>
      <p:pic>
        <p:nvPicPr>
          <p:cNvPr id="81" name="Imagen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7" y="4133968"/>
            <a:ext cx="1027381" cy="982927"/>
          </a:xfrm>
          <a:prstGeom prst="rect">
            <a:avLst/>
          </a:prstGeom>
        </p:spPr>
      </p:pic>
      <p:pic>
        <p:nvPicPr>
          <p:cNvPr id="84" name="Imagen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59" y="4931177"/>
            <a:ext cx="1027381" cy="982927"/>
          </a:xfrm>
          <a:prstGeom prst="rect">
            <a:avLst/>
          </a:prstGeom>
        </p:spPr>
      </p:pic>
      <p:pic>
        <p:nvPicPr>
          <p:cNvPr id="85" name="Imagen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0971" y="971289"/>
            <a:ext cx="1027381" cy="982927"/>
          </a:xfrm>
          <a:prstGeom prst="rect">
            <a:avLst/>
          </a:prstGeom>
        </p:spPr>
      </p:pic>
      <p:pic>
        <p:nvPicPr>
          <p:cNvPr id="86" name="Imagen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671" y="1762244"/>
            <a:ext cx="1027381" cy="982927"/>
          </a:xfrm>
          <a:prstGeom prst="rect">
            <a:avLst/>
          </a:prstGeom>
        </p:spPr>
      </p:pic>
      <p:pic>
        <p:nvPicPr>
          <p:cNvPr id="87" name="Imagen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8821" y="2551436"/>
            <a:ext cx="1027381" cy="982927"/>
          </a:xfrm>
          <a:prstGeom prst="rect">
            <a:avLst/>
          </a:prstGeom>
        </p:spPr>
      </p:pic>
      <p:pic>
        <p:nvPicPr>
          <p:cNvPr id="88" name="Imagen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9310" y="3366453"/>
            <a:ext cx="1027381" cy="982927"/>
          </a:xfrm>
          <a:prstGeom prst="rect">
            <a:avLst/>
          </a:prstGeom>
        </p:spPr>
      </p:pic>
      <p:pic>
        <p:nvPicPr>
          <p:cNvPr id="89" name="Imagen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1460" y="4155645"/>
            <a:ext cx="1027381" cy="982927"/>
          </a:xfrm>
          <a:prstGeom prst="rect">
            <a:avLst/>
          </a:prstGeom>
        </p:spPr>
      </p:pic>
      <p:pic>
        <p:nvPicPr>
          <p:cNvPr id="90" name="Imagen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2712" y="4952854"/>
            <a:ext cx="1027381" cy="982927"/>
          </a:xfrm>
          <a:prstGeom prst="rect">
            <a:avLst/>
          </a:prstGeom>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7073" y="2645006"/>
            <a:ext cx="1757003" cy="1249425"/>
          </a:xfrm>
          <a:prstGeom prst="rect">
            <a:avLst/>
          </a:prstGeom>
        </p:spPr>
      </p:pic>
      <p:sp>
        <p:nvSpPr>
          <p:cNvPr id="52" name="Rectángulo 51"/>
          <p:cNvSpPr/>
          <p:nvPr/>
        </p:nvSpPr>
        <p:spPr>
          <a:xfrm>
            <a:off x="1591990" y="3974048"/>
            <a:ext cx="3597460" cy="461665"/>
          </a:xfrm>
          <a:prstGeom prst="rect">
            <a:avLst/>
          </a:prstGeom>
          <a:noFill/>
        </p:spPr>
        <p:txBody>
          <a:bodyPr wrap="none" lIns="91440" tIns="45720" rIns="91440" bIns="45720">
            <a:spAutoFit/>
          </a:bodyPr>
          <a:lstStyle/>
          <a:p>
            <a:pPr algn="ctr"/>
            <a:r>
              <a:rPr lang="es-ES" sz="2400" b="1" dirty="0">
                <a:ln w="0"/>
                <a:effectLst>
                  <a:outerShdw blurRad="38100" dist="19050" dir="2700000" algn="tl" rotWithShape="0">
                    <a:schemeClr val="dk1">
                      <a:alpha val="40000"/>
                    </a:schemeClr>
                  </a:outerShdw>
                </a:effectLst>
              </a:rPr>
              <a:t>Recreación Para </a:t>
            </a:r>
            <a:r>
              <a:rPr lang="es-ES" sz="2400" b="1" dirty="0" err="1">
                <a:ln w="0"/>
                <a:effectLst>
                  <a:outerShdw blurRad="38100" dist="19050" dir="2700000" algn="tl" rotWithShape="0">
                    <a:schemeClr val="dk1">
                      <a:alpha val="40000"/>
                    </a:schemeClr>
                  </a:outerShdw>
                </a:effectLst>
              </a:rPr>
              <a:t>Todxs</a:t>
            </a:r>
            <a:endParaRPr lang="es-ES" sz="2400" b="1" dirty="0">
              <a:ln w="0"/>
              <a:effectLst>
                <a:outerShdw blurRad="38100" dist="19050" dir="2700000" algn="tl" rotWithShape="0">
                  <a:schemeClr val="dk1">
                    <a:alpha val="40000"/>
                  </a:schemeClr>
                </a:outerShdw>
              </a:effectLst>
            </a:endParaRPr>
          </a:p>
        </p:txBody>
      </p:sp>
      <p:sp>
        <p:nvSpPr>
          <p:cNvPr id="53" name="Rectángulo 52"/>
          <p:cNvSpPr/>
          <p:nvPr/>
        </p:nvSpPr>
        <p:spPr>
          <a:xfrm>
            <a:off x="1932861" y="2304667"/>
            <a:ext cx="2725426" cy="338554"/>
          </a:xfrm>
          <a:prstGeom prst="rect">
            <a:avLst/>
          </a:prstGeom>
          <a:noFill/>
        </p:spPr>
        <p:txBody>
          <a:bodyPr wrap="none" lIns="91440" tIns="45720" rIns="91440" bIns="45720">
            <a:spAutoFit/>
          </a:bodyPr>
          <a:lstStyle/>
          <a:p>
            <a:pPr algn="ctr"/>
            <a:r>
              <a:rPr lang="es-ES" sz="1600" b="1" dirty="0">
                <a:ln w="0"/>
                <a:effectLst>
                  <a:outerShdw blurRad="38100" dist="19050" dir="2700000" algn="tl" rotWithShape="0">
                    <a:schemeClr val="dk1">
                      <a:alpha val="40000"/>
                    </a:schemeClr>
                  </a:outerShdw>
                </a:effectLst>
              </a:rPr>
              <a:t>Descarga mas juegos en:</a:t>
            </a:r>
          </a:p>
        </p:txBody>
      </p:sp>
    </p:spTree>
    <p:extLst>
      <p:ext uri="{BB962C8B-B14F-4D97-AF65-F5344CB8AC3E}">
        <p14:creationId xmlns:p14="http://schemas.microsoft.com/office/powerpoint/2010/main" val="295271392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1558565" y="2079182"/>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38557" y="4113194"/>
            <a:ext cx="9496373" cy="369332"/>
          </a:xfrm>
          <a:prstGeom prst="rect">
            <a:avLst/>
          </a:prstGeom>
          <a:noFill/>
        </p:spPr>
        <p:txBody>
          <a:bodyPr wrap="square" rtlCol="0">
            <a:spAutoFit/>
          </a:bodyPr>
          <a:lstStyle/>
          <a:p>
            <a:r>
              <a:rPr lang="es-MX" b="1" dirty="0"/>
              <a:t>¿cuál es el objetivo de las 5S?</a:t>
            </a:r>
            <a:endParaRPr lang="es-VE" b="1" dirty="0"/>
          </a:p>
        </p:txBody>
      </p:sp>
      <p:sp>
        <p:nvSpPr>
          <p:cNvPr id="5" name="Rectángulo redondeado A"/>
          <p:cNvSpPr/>
          <p:nvPr/>
        </p:nvSpPr>
        <p:spPr>
          <a:xfrm>
            <a:off x="1295982" y="531992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Todas las anteriores</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Mejorar la clima laboral </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Mejorar la productividad </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Mejorar las condiciones de trabajo y de seguridad</a:t>
            </a:r>
            <a:endParaRPr lang="es-VE" b="1" dirty="0">
              <a:solidFill>
                <a:schemeClr val="bg1"/>
              </a:solidFill>
            </a:endParaRP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4</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1883072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7"/>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37"/>
                                        </p:tgtEl>
                                        <p:attrNameLst>
                                          <p:attrName>fillcolor</p:attrName>
                                        </p:attrNameLst>
                                      </p:cBhvr>
                                      <p:to>
                                        <a:srgbClr val="FF0000"/>
                                      </p:to>
                                    </p:animClr>
                                    <p:set>
                                      <p:cBhvr>
                                        <p:cTn id="27" dur="1000" fill="hold"/>
                                        <p:tgtEl>
                                          <p:spTgt spid="37"/>
                                        </p:tgtEl>
                                        <p:attrNameLst>
                                          <p:attrName>fill.type</p:attrName>
                                        </p:attrNameLst>
                                      </p:cBhvr>
                                      <p:to>
                                        <p:strVal val="solid"/>
                                      </p:to>
                                    </p:set>
                                    <p:set>
                                      <p:cBhvr>
                                        <p:cTn id="28" dur="1000" fill="hold"/>
                                        <p:tgtEl>
                                          <p:spTgt spid="37"/>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29" restart="whenNotActive" fill="hold" evtFilter="cancelBubble" nodeType="interactiveSeq">
                <p:stCondLst>
                  <p:cond evt="onClick" delay="0">
                    <p:tgtEl>
                      <p:spTgt spid="42"/>
                    </p:tgtEl>
                  </p:cond>
                </p:stCondLst>
                <p:endSync evt="end" delay="0">
                  <p:rtn val="all"/>
                </p:endSync>
                <p:childTnLst>
                  <p:par>
                    <p:cTn id="30" fill="hold">
                      <p:stCondLst>
                        <p:cond delay="0"/>
                      </p:stCondLst>
                      <p:childTnLst>
                        <p:par>
                          <p:cTn id="31" fill="hold">
                            <p:stCondLst>
                              <p:cond delay="0"/>
                            </p:stCondLst>
                            <p:childTnLst>
                              <p:par>
                                <p:cTn id="32" presetID="1" presetClass="emph" presetSubtype="2" fill="hold" nodeType="clickEffect">
                                  <p:stCondLst>
                                    <p:cond delay="0"/>
                                  </p:stCondLst>
                                  <p:childTnLst>
                                    <p:animClr clrSpc="rgb" dir="cw">
                                      <p:cBhvr>
                                        <p:cTn id="33" dur="1000" fill="hold"/>
                                        <p:tgtEl>
                                          <p:spTgt spid="42"/>
                                        </p:tgtEl>
                                        <p:attrNameLst>
                                          <p:attrName>fillcolor</p:attrName>
                                        </p:attrNameLst>
                                      </p:cBhvr>
                                      <p:to>
                                        <a:srgbClr val="FF0000"/>
                                      </p:to>
                                    </p:animClr>
                                    <p:set>
                                      <p:cBhvr>
                                        <p:cTn id="34" dur="1000" fill="hold"/>
                                        <p:tgtEl>
                                          <p:spTgt spid="42"/>
                                        </p:tgtEl>
                                        <p:attrNameLst>
                                          <p:attrName>fill.type</p:attrName>
                                        </p:attrNameLst>
                                      </p:cBhvr>
                                      <p:to>
                                        <p:strVal val="solid"/>
                                      </p:to>
                                    </p:set>
                                    <p:set>
                                      <p:cBhvr>
                                        <p:cTn id="35" dur="1000" fill="hold"/>
                                        <p:tgtEl>
                                          <p:spTgt spid="42"/>
                                        </p:tgtEl>
                                        <p:attrNameLst>
                                          <p:attrName>fill.on</p:attrName>
                                        </p:attrNameLst>
                                      </p:cBhvr>
                                      <p:to>
                                        <p:strVal val="true"/>
                                      </p:to>
                                    </p:set>
                                  </p:childTnLst>
                                  <p:subTnLst>
                                    <p:audio>
                                      <p:cMediaNode>
                                        <p:cTn display="0" masterRel="sameClick">
                                          <p:stCondLst>
                                            <p:cond evt="begin" delay="0">
                                              <p:tn val="32"/>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36" restart="whenNotActive" fill="hold" evtFilter="cancelBubble" nodeType="interactiveSeq">
                <p:stCondLst>
                  <p:cond evt="onClick" delay="0">
                    <p:tgtEl>
                      <p:spTgt spid="14"/>
                    </p:tgtEl>
                  </p:cond>
                </p:stCondLst>
                <p:endSync evt="end" delay="0">
                  <p:rtn val="all"/>
                </p:endSync>
                <p:childTnLst>
                  <p:par>
                    <p:cTn id="37" fill="hold">
                      <p:stCondLst>
                        <p:cond delay="0"/>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37"/>
                                        </p:tgtEl>
                                      </p:cBhvr>
                                    </p:animEffect>
                                    <p:set>
                                      <p:cBhvr>
                                        <p:cTn id="41" dur="1" fill="hold">
                                          <p:stCondLst>
                                            <p:cond delay="499"/>
                                          </p:stCondLst>
                                        </p:cTn>
                                        <p:tgtEl>
                                          <p:spTgt spid="37"/>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9" name="Rectángulo redondeado 38"/>
          <p:cNvSpPr/>
          <p:nvPr/>
        </p:nvSpPr>
        <p:spPr>
          <a:xfrm>
            <a:off x="610026" y="1604721"/>
            <a:ext cx="3342337" cy="1070365"/>
          </a:xfrm>
          <a:prstGeom prst="roundRect">
            <a:avLst/>
          </a:prstGeom>
          <a:solidFill>
            <a:schemeClr val="tx2">
              <a:lumMod val="90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14" name="Elipse 13"/>
          <p:cNvSpPr/>
          <p:nvPr/>
        </p:nvSpPr>
        <p:spPr>
          <a:xfrm>
            <a:off x="1661355" y="2028490"/>
            <a:ext cx="1346747" cy="4642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419" dirty="0"/>
              <a:t>50/50</a:t>
            </a:r>
            <a:endParaRPr lang="es-VE" dirty="0"/>
          </a:p>
        </p:txBody>
      </p:sp>
      <p:sp>
        <p:nvSpPr>
          <p:cNvPr id="3" name="CuadroTexto 2"/>
          <p:cNvSpPr txBox="1"/>
          <p:nvPr/>
        </p:nvSpPr>
        <p:spPr>
          <a:xfrm>
            <a:off x="1740154" y="4112114"/>
            <a:ext cx="8899704" cy="646331"/>
          </a:xfrm>
          <a:prstGeom prst="rect">
            <a:avLst/>
          </a:prstGeom>
          <a:noFill/>
        </p:spPr>
        <p:txBody>
          <a:bodyPr wrap="square" rtlCol="0">
            <a:spAutoFit/>
          </a:bodyPr>
          <a:lstStyle/>
          <a:p>
            <a:r>
              <a:rPr lang="es-VE" b="1" dirty="0"/>
              <a:t>¿</a:t>
            </a:r>
            <a:r>
              <a:rPr lang="es-MX" b="1" dirty="0"/>
              <a:t>Porque es importante el orden, la limpieza, la disciplina y el habito en una empresa</a:t>
            </a:r>
            <a:r>
              <a:rPr lang="es-VE" b="1" dirty="0"/>
              <a:t>?</a:t>
            </a:r>
          </a:p>
        </p:txBody>
      </p:sp>
      <p:sp>
        <p:nvSpPr>
          <p:cNvPr id="5" name="Rectángulo redondeado A"/>
          <p:cNvSpPr/>
          <p:nvPr/>
        </p:nvSpPr>
        <p:spPr>
          <a:xfrm>
            <a:off x="6920291" y="5332996"/>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b="1" dirty="0">
                <a:solidFill>
                  <a:schemeClr val="bg1"/>
                </a:solidFill>
              </a:rPr>
              <a:t>Mejoramiento de la empresa y el rendimiento del trabajador</a:t>
            </a:r>
            <a:r>
              <a:rPr lang="es-VE" b="1" dirty="0">
                <a:solidFill>
                  <a:schemeClr val="bg1"/>
                </a:solidFill>
              </a:rPr>
              <a:t> </a:t>
            </a:r>
          </a:p>
        </p:txBody>
      </p:sp>
      <p:sp>
        <p:nvSpPr>
          <p:cNvPr id="18" name="Rectángulo redondeado B"/>
          <p:cNvSpPr/>
          <p:nvPr/>
        </p:nvSpPr>
        <p:spPr>
          <a:xfrm>
            <a:off x="1300048" y="5326710"/>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Para cumplir objetivos </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8" name="CuadroTexto 37"/>
          <p:cNvSpPr txBox="1"/>
          <p:nvPr/>
        </p:nvSpPr>
        <p:spPr>
          <a:xfrm>
            <a:off x="1311654" y="1611119"/>
            <a:ext cx="2027565" cy="461665"/>
          </a:xfrm>
          <a:prstGeom prst="rect">
            <a:avLst/>
          </a:prstGeom>
          <a:noFill/>
        </p:spPr>
        <p:txBody>
          <a:bodyPr wrap="square" rtlCol="0">
            <a:spAutoFit/>
          </a:bodyPr>
          <a:lstStyle/>
          <a:p>
            <a:r>
              <a:rPr lang="es-AR" sz="2400" b="1" dirty="0">
                <a:solidFill>
                  <a:schemeClr val="bg1"/>
                </a:solidFill>
              </a:rPr>
              <a:t>Comodines</a:t>
            </a:r>
          </a:p>
        </p:txBody>
      </p:sp>
      <p:sp>
        <p:nvSpPr>
          <p:cNvPr id="40" name="Rectángulo redondeado 39"/>
          <p:cNvSpPr/>
          <p:nvPr/>
        </p:nvSpPr>
        <p:spPr>
          <a:xfrm>
            <a:off x="655454" y="1557332"/>
            <a:ext cx="3342337" cy="1070365"/>
          </a:xfrm>
          <a:prstGeom prst="roundRect">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b="1">
              <a:ln w="22225">
                <a:solidFill>
                  <a:schemeClr val="accent2"/>
                </a:solidFill>
                <a:prstDash val="solid"/>
              </a:ln>
              <a:solidFill>
                <a:schemeClr val="accent2">
                  <a:lumMod val="40000"/>
                  <a:lumOff val="60000"/>
                </a:schemeClr>
              </a:solidFill>
            </a:endParaRP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Encontrar mas espacios </a:t>
            </a:r>
          </a:p>
        </p:txBody>
      </p:sp>
      <p:sp>
        <p:nvSpPr>
          <p:cNvPr id="42" name="Rectángulo redondeado B"/>
          <p:cNvSpPr/>
          <p:nvPr/>
        </p:nvSpPr>
        <p:spPr>
          <a:xfrm>
            <a:off x="6920291" y="6191037"/>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Minimizar costos </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5</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35165965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18"/>
                                        </p:tgtEl>
                                        <p:attrNameLst>
                                          <p:attrName>fillcolor</p:attrName>
                                        </p:attrNameLst>
                                      </p:cBhvr>
                                      <p:to>
                                        <a:srgbClr val="FF0000"/>
                                      </p:to>
                                    </p:animClr>
                                    <p:set>
                                      <p:cBhvr>
                                        <p:cTn id="12" dur="1000" fill="hold"/>
                                        <p:tgtEl>
                                          <p:spTgt spid="18"/>
                                        </p:tgtEl>
                                        <p:attrNameLst>
                                          <p:attrName>fill.type</p:attrName>
                                        </p:attrNameLst>
                                      </p:cBhvr>
                                      <p:to>
                                        <p:strVal val="solid"/>
                                      </p:to>
                                    </p:set>
                                    <p:set>
                                      <p:cBhvr>
                                        <p:cTn id="13" dur="1000" fill="hold"/>
                                        <p:tgtEl>
                                          <p:spTgt spid="18"/>
                                        </p:tgtEl>
                                        <p:attrNameLst>
                                          <p:attrName>fill.on</p:attrName>
                                        </p:attrNameLst>
                                      </p:cBhvr>
                                      <p:to>
                                        <p:strVal val="true"/>
                                      </p:to>
                                    </p:set>
                                  </p:childTnLst>
                                  <p:subTnLst>
                                    <p:audio>
                                      <p:cMediaNode>
                                        <p:cTn display="0" masterRel="sameClick">
                                          <p:stCondLst>
                                            <p:cond evt="begin" delay="0">
                                              <p:tn val="1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5"/>
                                        </p:tgtEl>
                                        <p:attrNameLst>
                                          <p:attrName>fillcolor</p:attrName>
                                        </p:attrNameLst>
                                      </p:cBhvr>
                                      <p:to>
                                        <a:srgbClr val="92D050"/>
                                      </p:to>
                                    </p:animClr>
                                    <p:set>
                                      <p:cBhvr>
                                        <p:cTn id="19" dur="1000" fill="hold"/>
                                        <p:tgtEl>
                                          <p:spTgt spid="5"/>
                                        </p:tgtEl>
                                        <p:attrNameLst>
                                          <p:attrName>fill.type</p:attrName>
                                        </p:attrNameLst>
                                      </p:cBhvr>
                                      <p:to>
                                        <p:strVal val="solid"/>
                                      </p:to>
                                    </p:set>
                                    <p:set>
                                      <p:cBhvr>
                                        <p:cTn id="20" dur="1000" fill="hold"/>
                                        <p:tgtEl>
                                          <p:spTgt spid="5"/>
                                        </p:tgtEl>
                                        <p:attrNameLst>
                                          <p:attrName>fill.on</p:attrName>
                                        </p:attrNameLst>
                                      </p:cBhvr>
                                      <p:to>
                                        <p:strVal val="true"/>
                                      </p:to>
                                    </p:set>
                                  </p:childTnLst>
                                  <p:subTnLst>
                                    <p:audio>
                                      <p:cMediaNode>
                                        <p:cTn display="0" masterRel="sameClick">
                                          <p:stCondLst>
                                            <p:cond evt="begin" delay="0">
                                              <p:tn val="17"/>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1" repeatCount="indefinite" fill="remove" display="0">
                  <p:stCondLst>
                    <p:cond delay="indefinite"/>
                  </p:stCondLst>
                  <p:endCondLst>
                    <p:cond evt="onStopAudio" delay="0">
                      <p:tgtEl>
                        <p:sldTgt/>
                      </p:tgtEl>
                    </p:cond>
                  </p:endCondLst>
                </p:cTn>
                <p:tgtEl>
                  <p:spTgt spid="2"/>
                </p:tgtEl>
              </p:cMediaNode>
            </p:audio>
            <p:seq concurrent="1" nextAc="seek">
              <p:cTn id="22" restart="whenNotActive" fill="hold" evtFilter="cancelBubble" nodeType="interactiveSeq">
                <p:stCondLst>
                  <p:cond evt="onClick" delay="0">
                    <p:tgtEl>
                      <p:spTgt spid="37"/>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37"/>
                                        </p:tgtEl>
                                        <p:attrNameLst>
                                          <p:attrName>fillcolor</p:attrName>
                                        </p:attrNameLst>
                                      </p:cBhvr>
                                      <p:to>
                                        <a:srgbClr val="FF0000"/>
                                      </p:to>
                                    </p:animClr>
                                    <p:set>
                                      <p:cBhvr>
                                        <p:cTn id="27" dur="1000" fill="hold"/>
                                        <p:tgtEl>
                                          <p:spTgt spid="37"/>
                                        </p:tgtEl>
                                        <p:attrNameLst>
                                          <p:attrName>fill.type</p:attrName>
                                        </p:attrNameLst>
                                      </p:cBhvr>
                                      <p:to>
                                        <p:strVal val="solid"/>
                                      </p:to>
                                    </p:set>
                                    <p:set>
                                      <p:cBhvr>
                                        <p:cTn id="28" dur="1000" fill="hold"/>
                                        <p:tgtEl>
                                          <p:spTgt spid="37"/>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29" restart="whenNotActive" fill="hold" evtFilter="cancelBubble" nodeType="interactiveSeq">
                <p:stCondLst>
                  <p:cond evt="onClick" delay="0">
                    <p:tgtEl>
                      <p:spTgt spid="42"/>
                    </p:tgtEl>
                  </p:cond>
                </p:stCondLst>
                <p:endSync evt="end" delay="0">
                  <p:rtn val="all"/>
                </p:endSync>
                <p:childTnLst>
                  <p:par>
                    <p:cTn id="30" fill="hold">
                      <p:stCondLst>
                        <p:cond delay="0"/>
                      </p:stCondLst>
                      <p:childTnLst>
                        <p:par>
                          <p:cTn id="31" fill="hold">
                            <p:stCondLst>
                              <p:cond delay="0"/>
                            </p:stCondLst>
                            <p:childTnLst>
                              <p:par>
                                <p:cTn id="32" presetID="1" presetClass="emph" presetSubtype="2" fill="hold" nodeType="clickEffect">
                                  <p:stCondLst>
                                    <p:cond delay="0"/>
                                  </p:stCondLst>
                                  <p:childTnLst>
                                    <p:animClr clrSpc="rgb" dir="cw">
                                      <p:cBhvr>
                                        <p:cTn id="33" dur="1000" fill="hold"/>
                                        <p:tgtEl>
                                          <p:spTgt spid="42"/>
                                        </p:tgtEl>
                                        <p:attrNameLst>
                                          <p:attrName>fillcolor</p:attrName>
                                        </p:attrNameLst>
                                      </p:cBhvr>
                                      <p:to>
                                        <a:srgbClr val="FF0000"/>
                                      </p:to>
                                    </p:animClr>
                                    <p:set>
                                      <p:cBhvr>
                                        <p:cTn id="34" dur="1000" fill="hold"/>
                                        <p:tgtEl>
                                          <p:spTgt spid="42"/>
                                        </p:tgtEl>
                                        <p:attrNameLst>
                                          <p:attrName>fill.type</p:attrName>
                                        </p:attrNameLst>
                                      </p:cBhvr>
                                      <p:to>
                                        <p:strVal val="solid"/>
                                      </p:to>
                                    </p:set>
                                    <p:set>
                                      <p:cBhvr>
                                        <p:cTn id="35" dur="1000" fill="hold"/>
                                        <p:tgtEl>
                                          <p:spTgt spid="42"/>
                                        </p:tgtEl>
                                        <p:attrNameLst>
                                          <p:attrName>fill.on</p:attrName>
                                        </p:attrNameLst>
                                      </p:cBhvr>
                                      <p:to>
                                        <p:strVal val="true"/>
                                      </p:to>
                                    </p:set>
                                  </p:childTnLst>
                                  <p:subTnLst>
                                    <p:audio>
                                      <p:cMediaNode>
                                        <p:cTn display="0" masterRel="sameClick">
                                          <p:stCondLst>
                                            <p:cond evt="begin" delay="0">
                                              <p:tn val="32"/>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seq concurrent="1" nextAc="seek">
              <p:cTn id="36" restart="whenNotActive" fill="hold" evtFilter="cancelBubble" nodeType="interactiveSeq">
                <p:stCondLst>
                  <p:cond evt="onClick" delay="0">
                    <p:tgtEl>
                      <p:spTgt spid="14"/>
                    </p:tgtEl>
                  </p:cond>
                </p:stCondLst>
                <p:endSync evt="end" delay="0">
                  <p:rtn val="all"/>
                </p:endSync>
                <p:childTnLst>
                  <p:par>
                    <p:cTn id="37" fill="hold">
                      <p:stCondLst>
                        <p:cond delay="0"/>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37"/>
                                        </p:tgtEl>
                                      </p:cBhvr>
                                    </p:animEffect>
                                    <p:set>
                                      <p:cBhvr>
                                        <p:cTn id="41" dur="1" fill="hold">
                                          <p:stCondLst>
                                            <p:cond delay="499"/>
                                          </p:stCondLst>
                                        </p:cTn>
                                        <p:tgtEl>
                                          <p:spTgt spid="37"/>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7" grpId="0" animBg="1"/>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Elipse 6"/>
          <p:cNvSpPr/>
          <p:nvPr/>
        </p:nvSpPr>
        <p:spPr>
          <a:xfrm>
            <a:off x="618979" y="523318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A</a:t>
            </a:r>
            <a:endParaRPr lang="es-VE" b="1" dirty="0"/>
          </a:p>
        </p:txBody>
      </p:sp>
      <p:sp>
        <p:nvSpPr>
          <p:cNvPr id="8" name="Elipse 7"/>
          <p:cNvSpPr/>
          <p:nvPr/>
        </p:nvSpPr>
        <p:spPr>
          <a:xfrm>
            <a:off x="618979" y="609131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C</a:t>
            </a:r>
            <a:endParaRPr lang="es-VE" b="1" dirty="0"/>
          </a:p>
        </p:txBody>
      </p:sp>
      <p:sp>
        <p:nvSpPr>
          <p:cNvPr id="10" name="Elipse 9"/>
          <p:cNvSpPr/>
          <p:nvPr/>
        </p:nvSpPr>
        <p:spPr>
          <a:xfrm>
            <a:off x="6187438" y="5244902"/>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B</a:t>
            </a:r>
            <a:endParaRPr lang="es-VE" b="1" dirty="0"/>
          </a:p>
        </p:txBody>
      </p:sp>
      <p:sp>
        <p:nvSpPr>
          <p:cNvPr id="11" name="Elipse 10"/>
          <p:cNvSpPr/>
          <p:nvPr/>
        </p:nvSpPr>
        <p:spPr>
          <a:xfrm>
            <a:off x="6187438" y="6103031"/>
            <a:ext cx="576776" cy="6049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419" b="1" dirty="0"/>
              <a:t>D</a:t>
            </a:r>
            <a:endParaRPr lang="es-VE" b="1" dirty="0"/>
          </a:p>
        </p:txBody>
      </p:sp>
      <p:sp>
        <p:nvSpPr>
          <p:cNvPr id="3" name="CuadroTexto 2"/>
          <p:cNvSpPr txBox="1"/>
          <p:nvPr/>
        </p:nvSpPr>
        <p:spPr>
          <a:xfrm>
            <a:off x="1740154" y="4257285"/>
            <a:ext cx="9594167" cy="369332"/>
          </a:xfrm>
          <a:prstGeom prst="rect">
            <a:avLst/>
          </a:prstGeom>
          <a:noFill/>
        </p:spPr>
        <p:txBody>
          <a:bodyPr wrap="square" rtlCol="0">
            <a:spAutoFit/>
          </a:bodyPr>
          <a:lstStyle/>
          <a:p>
            <a:r>
              <a:rPr lang="es-VE" b="1" dirty="0"/>
              <a:t>¿</a:t>
            </a:r>
            <a:r>
              <a:rPr lang="es-419" b="1" dirty="0"/>
              <a:t>Qué es organizar?</a:t>
            </a:r>
            <a:r>
              <a:rPr lang="es-VE" b="1" dirty="0"/>
              <a:t>?</a:t>
            </a:r>
          </a:p>
        </p:txBody>
      </p:sp>
      <p:sp>
        <p:nvSpPr>
          <p:cNvPr id="5" name="Rectángulo redondeado A"/>
          <p:cNvSpPr/>
          <p:nvPr/>
        </p:nvSpPr>
        <p:spPr>
          <a:xfrm>
            <a:off x="6906643" y="6195643"/>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Separar de necesario de lo innecesario </a:t>
            </a:r>
          </a:p>
        </p:txBody>
      </p:sp>
      <p:sp>
        <p:nvSpPr>
          <p:cNvPr id="18" name="Rectángulo redondeado B"/>
          <p:cNvSpPr/>
          <p:nvPr/>
        </p:nvSpPr>
        <p:spPr>
          <a:xfrm>
            <a:off x="6906643" y="5317579"/>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Etiquetar los elementos </a:t>
            </a:r>
          </a:p>
        </p:txBody>
      </p:sp>
      <p:pic>
        <p:nvPicPr>
          <p:cNvPr id="2" name="Quien Quiere ser millonario PREGUN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931" y="2675086"/>
            <a:ext cx="609600" cy="609600"/>
          </a:xfrm>
          <a:prstGeom prst="rect">
            <a:avLst/>
          </a:prstGeom>
        </p:spPr>
      </p:pic>
      <p:grpSp>
        <p:nvGrpSpPr>
          <p:cNvPr id="41" name="Grupo 40"/>
          <p:cNvGrpSpPr/>
          <p:nvPr/>
        </p:nvGrpSpPr>
        <p:grpSpPr>
          <a:xfrm>
            <a:off x="10453231" y="-26799"/>
            <a:ext cx="1642142" cy="1697394"/>
            <a:chOff x="10126459" y="-63354"/>
            <a:chExt cx="1979954" cy="2065595"/>
          </a:xfrm>
        </p:grpSpPr>
        <p:pic>
          <p:nvPicPr>
            <p:cNvPr id="9" name="Imagen 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6459" y="-63354"/>
              <a:ext cx="1931851" cy="2065595"/>
            </a:xfrm>
            <a:prstGeom prst="rect">
              <a:avLst/>
            </a:prstGeom>
          </p:spPr>
        </p:pic>
        <p:sp>
          <p:nvSpPr>
            <p:cNvPr id="20" name="CuadroTexto 19">
              <a:hlinkClick r:id="rId8" action="ppaction://hlinksldjump"/>
            </p:cNvPr>
            <p:cNvSpPr txBox="1"/>
            <p:nvPr/>
          </p:nvSpPr>
          <p:spPr>
            <a:xfrm>
              <a:off x="10328030" y="686239"/>
              <a:ext cx="1778383" cy="369332"/>
            </a:xfrm>
            <a:prstGeom prst="rect">
              <a:avLst/>
            </a:prstGeom>
            <a:noFill/>
          </p:spPr>
          <p:txBody>
            <a:bodyPr wrap="square" rtlCol="0">
              <a:spAutoFit/>
            </a:bodyPr>
            <a:lstStyle/>
            <a:p>
              <a:r>
                <a:rPr lang="es-AR" b="1" dirty="0">
                  <a:solidFill>
                    <a:schemeClr val="bg1"/>
                  </a:solidFill>
                </a:rPr>
                <a:t>Siguiente</a:t>
              </a:r>
            </a:p>
          </p:txBody>
        </p:sp>
      </p:grpSp>
      <p:grpSp>
        <p:nvGrpSpPr>
          <p:cNvPr id="4" name="Grupo 3"/>
          <p:cNvGrpSpPr/>
          <p:nvPr/>
        </p:nvGrpSpPr>
        <p:grpSpPr>
          <a:xfrm>
            <a:off x="136312" y="-171254"/>
            <a:ext cx="1928514" cy="1697394"/>
            <a:chOff x="190073" y="-152865"/>
            <a:chExt cx="2325237" cy="2065595"/>
          </a:xfrm>
        </p:grpSpPr>
        <p:pic>
          <p:nvPicPr>
            <p:cNvPr id="23" name="Imagen 22">
              <a:hlinkClick r:id="rId10"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0073" y="-152865"/>
              <a:ext cx="1931851" cy="2065595"/>
            </a:xfrm>
            <a:prstGeom prst="rect">
              <a:avLst/>
            </a:prstGeom>
          </p:spPr>
        </p:pic>
        <p:sp>
          <p:nvSpPr>
            <p:cNvPr id="24" name="CuadroTexto 23">
              <a:hlinkClick r:id="rId10" action="ppaction://hlinksldjump"/>
            </p:cNvPr>
            <p:cNvSpPr txBox="1"/>
            <p:nvPr/>
          </p:nvSpPr>
          <p:spPr>
            <a:xfrm>
              <a:off x="736926" y="520094"/>
              <a:ext cx="1778384" cy="369332"/>
            </a:xfrm>
            <a:prstGeom prst="rect">
              <a:avLst/>
            </a:prstGeom>
            <a:noFill/>
          </p:spPr>
          <p:txBody>
            <a:bodyPr wrap="square" rtlCol="0">
              <a:spAutoFit/>
            </a:bodyPr>
            <a:lstStyle/>
            <a:p>
              <a:r>
                <a:rPr lang="es-AR" b="1" dirty="0">
                  <a:solidFill>
                    <a:schemeClr val="bg1"/>
                  </a:solidFill>
                </a:rPr>
                <a:t>Menú Inicio</a:t>
              </a:r>
            </a:p>
          </p:txBody>
        </p:sp>
      </p:grpSp>
      <p:sp>
        <p:nvSpPr>
          <p:cNvPr id="26" name="CuadroTexto 25"/>
          <p:cNvSpPr txBox="1"/>
          <p:nvPr/>
        </p:nvSpPr>
        <p:spPr>
          <a:xfrm>
            <a:off x="8415130" y="308111"/>
            <a:ext cx="2224728" cy="369332"/>
          </a:xfrm>
          <a:prstGeom prst="rect">
            <a:avLst/>
          </a:prstGeom>
          <a:noFill/>
        </p:spPr>
        <p:txBody>
          <a:bodyPr wrap="square" rtlCol="0">
            <a:spAutoFit/>
          </a:bodyPr>
          <a:lstStyle/>
          <a:p>
            <a:endParaRPr lang="es-AR" dirty="0"/>
          </a:p>
        </p:txBody>
      </p:sp>
      <p:pic>
        <p:nvPicPr>
          <p:cNvPr id="30" name="Imagen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966" y="261824"/>
            <a:ext cx="2038095" cy="3533333"/>
          </a:xfrm>
          <a:prstGeom prst="rect">
            <a:avLst/>
          </a:prstGeom>
        </p:spPr>
      </p:pic>
      <p:sp>
        <p:nvSpPr>
          <p:cNvPr id="31" name="CuadroTexto 30"/>
          <p:cNvSpPr txBox="1"/>
          <p:nvPr/>
        </p:nvSpPr>
        <p:spPr>
          <a:xfrm>
            <a:off x="7972626" y="330635"/>
            <a:ext cx="469010" cy="3416320"/>
          </a:xfrm>
          <a:prstGeom prst="rect">
            <a:avLst/>
          </a:prstGeom>
          <a:noFill/>
        </p:spPr>
        <p:txBody>
          <a:bodyPr wrap="square" rtlCol="0">
            <a:spAutoFit/>
          </a:bodyPr>
          <a:lstStyle/>
          <a:p>
            <a:pPr algn="ctr"/>
            <a:r>
              <a:rPr lang="es-AR" b="1" dirty="0">
                <a:ln w="12700">
                  <a:solidFill>
                    <a:schemeClr val="accent1"/>
                  </a:solidFill>
                  <a:prstDash val="solid"/>
                </a:ln>
                <a:solidFill>
                  <a:srgbClr val="FFFF00"/>
                </a:solidFill>
                <a:effectLst>
                  <a:outerShdw dist="38100" dir="2640000" algn="bl" rotWithShape="0">
                    <a:schemeClr val="accent1"/>
                  </a:outerShdw>
                </a:effectLst>
              </a:rPr>
              <a:t>12  </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11</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10</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9</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8</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7</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6</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5</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4</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3</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2</a:t>
            </a:r>
          </a:p>
          <a:p>
            <a:pPr algn="ctr"/>
            <a:r>
              <a:rPr lang="es-AR" b="1" dirty="0">
                <a:ln w="12700">
                  <a:solidFill>
                    <a:schemeClr val="accent1"/>
                  </a:solidFill>
                  <a:prstDash val="solid"/>
                </a:ln>
                <a:solidFill>
                  <a:srgbClr val="FFFF00"/>
                </a:solidFill>
                <a:effectLst>
                  <a:outerShdw dist="38100" dir="2640000" algn="bl" rotWithShape="0">
                    <a:schemeClr val="accent1"/>
                  </a:outerShdw>
                </a:effectLst>
              </a:rPr>
              <a:t>1</a:t>
            </a:r>
          </a:p>
        </p:txBody>
      </p:sp>
      <p:sp>
        <p:nvSpPr>
          <p:cNvPr id="32" name="CuadroTexto 31"/>
          <p:cNvSpPr txBox="1"/>
          <p:nvPr/>
        </p:nvSpPr>
        <p:spPr>
          <a:xfrm>
            <a:off x="8394103" y="321363"/>
            <a:ext cx="1470846" cy="3416320"/>
          </a:xfrm>
          <a:prstGeom prst="rect">
            <a:avLst/>
          </a:prstGeom>
          <a:noFill/>
        </p:spPr>
        <p:txBody>
          <a:bodyPr wrap="square" rtlCol="0">
            <a:spAutoFit/>
          </a:bodyPr>
          <a:lstStyle/>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a:t>
            </a:r>
          </a:p>
          <a:p>
            <a:pPr algn="ctr"/>
            <a:r>
              <a:rPr lang="es-AR" b="1" dirty="0">
                <a:ln w="12700">
                  <a:solidFill>
                    <a:schemeClr val="accent1"/>
                  </a:solidFill>
                  <a:prstDash val="solid"/>
                </a:ln>
                <a:effectLst>
                  <a:outerShdw dist="38100" dir="2640000" algn="bl" rotWithShape="0">
                    <a:schemeClr val="accent1"/>
                  </a:outerShdw>
                </a:effectLst>
              </a:rPr>
              <a:t>$5.000</a:t>
            </a:r>
          </a:p>
          <a:p>
            <a:pPr algn="ctr"/>
            <a:r>
              <a:rPr lang="es-AR" b="1" dirty="0">
                <a:ln w="12700">
                  <a:solidFill>
                    <a:schemeClr val="accent1"/>
                  </a:solidFill>
                  <a:prstDash val="solid"/>
                </a:ln>
                <a:effectLst>
                  <a:outerShdw dist="38100" dir="2640000" algn="bl" rotWithShape="0">
                    <a:schemeClr val="accent1"/>
                  </a:outerShdw>
                </a:effectLst>
              </a:rPr>
              <a:t>$2500</a:t>
            </a:r>
          </a:p>
          <a:p>
            <a:pPr algn="ctr"/>
            <a:r>
              <a:rPr lang="es-AR" b="1" dirty="0">
                <a:ln w="12700">
                  <a:solidFill>
                    <a:schemeClr val="accent1"/>
                  </a:solidFill>
                  <a:prstDash val="solid"/>
                </a:ln>
                <a:effectLst>
                  <a:outerShdw dist="38100" dir="2640000" algn="bl" rotWithShape="0">
                    <a:schemeClr val="accent1"/>
                  </a:outerShdw>
                </a:effectLst>
              </a:rPr>
              <a:t>$1000</a:t>
            </a:r>
          </a:p>
          <a:p>
            <a:pPr algn="ctr"/>
            <a:r>
              <a:rPr lang="es-AR" b="1" dirty="0">
                <a:ln w="12700">
                  <a:solidFill>
                    <a:schemeClr val="accent1"/>
                  </a:solidFill>
                  <a:prstDash val="solid"/>
                </a:ln>
                <a:effectLst>
                  <a:outerShdw dist="38100" dir="2640000" algn="bl" rotWithShape="0">
                    <a:schemeClr val="accent1"/>
                  </a:outerShdw>
                </a:effectLst>
              </a:rPr>
              <a:t>$500</a:t>
            </a:r>
          </a:p>
          <a:p>
            <a:pPr algn="ctr"/>
            <a:r>
              <a:rPr lang="es-AR" b="1" dirty="0">
                <a:ln w="12700">
                  <a:solidFill>
                    <a:schemeClr val="accent1"/>
                  </a:solidFill>
                  <a:prstDash val="solid"/>
                </a:ln>
                <a:effectLst>
                  <a:outerShdw dist="38100" dir="2640000" algn="bl" rotWithShape="0">
                    <a:schemeClr val="accent1"/>
                  </a:outerShdw>
                </a:effectLst>
              </a:rPr>
              <a:t>$100</a:t>
            </a:r>
          </a:p>
        </p:txBody>
      </p:sp>
      <p:sp>
        <p:nvSpPr>
          <p:cNvPr id="37" name="Rectángulo redondeado B"/>
          <p:cNvSpPr/>
          <p:nvPr/>
        </p:nvSpPr>
        <p:spPr>
          <a:xfrm>
            <a:off x="1300048" y="6190891"/>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Ubicar los elementos necesarios </a:t>
            </a:r>
          </a:p>
        </p:txBody>
      </p:sp>
      <p:sp>
        <p:nvSpPr>
          <p:cNvPr id="42" name="Rectángulo redondeado B"/>
          <p:cNvSpPr/>
          <p:nvPr/>
        </p:nvSpPr>
        <p:spPr>
          <a:xfrm>
            <a:off x="1300048" y="5326710"/>
            <a:ext cx="4204486" cy="4724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VE" b="1" dirty="0">
                <a:solidFill>
                  <a:schemeClr val="bg1"/>
                </a:solidFill>
              </a:rPr>
              <a:t>Ubicar los elementos de acuerdo a la frecuencia de su manipulación</a:t>
            </a:r>
          </a:p>
        </p:txBody>
      </p:sp>
      <p:sp>
        <p:nvSpPr>
          <p:cNvPr id="43" name="Elipse 42"/>
          <p:cNvSpPr/>
          <p:nvPr/>
        </p:nvSpPr>
        <p:spPr>
          <a:xfrm>
            <a:off x="1038956" y="4154615"/>
            <a:ext cx="576776" cy="60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dirty="0"/>
              <a:t>6</a:t>
            </a:r>
            <a:endParaRPr lang="es-VE" sz="2800" b="1" dirty="0"/>
          </a:p>
        </p:txBody>
      </p:sp>
      <p:pic>
        <p:nvPicPr>
          <p:cNvPr id="33" name="Imagen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9060" y="282828"/>
            <a:ext cx="1630934" cy="861866"/>
          </a:xfrm>
          <a:prstGeom prst="rect">
            <a:avLst/>
          </a:prstGeom>
        </p:spPr>
      </p:pic>
    </p:spTree>
    <p:extLst>
      <p:ext uri="{BB962C8B-B14F-4D97-AF65-F5344CB8AC3E}">
        <p14:creationId xmlns:p14="http://schemas.microsoft.com/office/powerpoint/2010/main" val="1933295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18"/>
                                        </p:tgtEl>
                                        <p:attrNameLst>
                                          <p:attrName>fillcolor</p:attrName>
                                        </p:attrNameLst>
                                      </p:cBhvr>
                                      <p:to>
                                        <a:srgbClr val="FF0000"/>
                                      </p:to>
                                    </p:animClr>
                                    <p:set>
                                      <p:cBhvr>
                                        <p:cTn id="20" dur="1000" fill="hold"/>
                                        <p:tgtEl>
                                          <p:spTgt spid="18"/>
                                        </p:tgtEl>
                                        <p:attrNameLst>
                                          <p:attrName>fill.type</p:attrName>
                                        </p:attrNameLst>
                                      </p:cBhvr>
                                      <p:to>
                                        <p:strVal val="solid"/>
                                      </p:to>
                                    </p:set>
                                    <p:set>
                                      <p:cBhvr>
                                        <p:cTn id="21" dur="1000" fill="hold"/>
                                        <p:tgtEl>
                                          <p:spTgt spid="18"/>
                                        </p:tgtEl>
                                        <p:attrNameLst>
                                          <p:attrName>fill.on</p:attrName>
                                        </p:attrNameLst>
                                      </p:cBhvr>
                                      <p:to>
                                        <p:strVal val="true"/>
                                      </p:to>
                                    </p:set>
                                  </p:childTnLst>
                                  <p:subTnLst>
                                    <p:audio>
                                      <p:cMediaNode>
                                        <p:cTn display="0" masterRel="sameClick">
                                          <p:stCondLst>
                                            <p:cond evt="begin" delay="0">
                                              <p:tn val="18"/>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5"/>
                                        </p:tgtEl>
                                        <p:attrNameLst>
                                          <p:attrName>fillcolor</p:attrName>
                                        </p:attrNameLst>
                                      </p:cBhvr>
                                      <p:to>
                                        <a:srgbClr val="92D050"/>
                                      </p:to>
                                    </p:animClr>
                                    <p:set>
                                      <p:cBhvr>
                                        <p:cTn id="27" dur="1000" fill="hold"/>
                                        <p:tgtEl>
                                          <p:spTgt spid="5"/>
                                        </p:tgtEl>
                                        <p:attrNameLst>
                                          <p:attrName>fill.type</p:attrName>
                                        </p:attrNameLst>
                                      </p:cBhvr>
                                      <p:to>
                                        <p:strVal val="solid"/>
                                      </p:to>
                                    </p:set>
                                    <p:set>
                                      <p:cBhvr>
                                        <p:cTn id="28" dur="1000" fill="hold"/>
                                        <p:tgtEl>
                                          <p:spTgt spid="5"/>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5" name="respuesta_correcta WAV.wav"/>
                                        </p:tgtEl>
                                      </p:cMediaNode>
                                    </p:audio>
                                  </p:subTnLst>
                                </p:cTn>
                              </p:par>
                            </p:childTnLst>
                          </p:cTn>
                        </p:par>
                      </p:childTnLst>
                    </p:cTn>
                  </p:par>
                </p:childTnLst>
              </p:cTn>
              <p:nextCondLst>
                <p:cond evt="onClick" delay="0">
                  <p:tgtEl>
                    <p:spTgt spid="5"/>
                  </p:tgtEl>
                </p:cond>
              </p:nextCondLst>
            </p:seq>
            <p:audio>
              <p:cMediaNode vol="80000" showWhenStopped="0">
                <p:cTn id="29" repeatCount="indefinite" fill="remove" display="0">
                  <p:stCondLst>
                    <p:cond delay="indefinite"/>
                  </p:stCondLst>
                  <p:endCondLst>
                    <p:cond evt="onStopAudio" delay="0">
                      <p:tgtEl>
                        <p:sldTgt/>
                      </p:tgtEl>
                    </p:cond>
                  </p:endCondLst>
                </p:cTn>
                <p:tgtEl>
                  <p:spTgt spid="2"/>
                </p:tgtEl>
              </p:cMediaNode>
            </p:audio>
            <p:seq concurrent="1" nextAc="seek">
              <p:cTn id="30" restart="whenNotActive" fill="hold" evtFilter="cancelBubble" nodeType="interactiveSeq">
                <p:stCondLst>
                  <p:cond evt="onClick" delay="0">
                    <p:tgtEl>
                      <p:spTgt spid="37"/>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7"/>
                                        </p:tgtEl>
                                        <p:attrNameLst>
                                          <p:attrName>fillcolor</p:attrName>
                                        </p:attrNameLst>
                                      </p:cBhvr>
                                      <p:to>
                                        <a:srgbClr val="FF0000"/>
                                      </p:to>
                                    </p:animClr>
                                    <p:set>
                                      <p:cBhvr>
                                        <p:cTn id="35" dur="1000" fill="hold"/>
                                        <p:tgtEl>
                                          <p:spTgt spid="37"/>
                                        </p:tgtEl>
                                        <p:attrNameLst>
                                          <p:attrName>fill.type</p:attrName>
                                        </p:attrNameLst>
                                      </p:cBhvr>
                                      <p:to>
                                        <p:strVal val="solid"/>
                                      </p:to>
                                    </p:set>
                                    <p:set>
                                      <p:cBhvr>
                                        <p:cTn id="36" dur="1000" fill="hold"/>
                                        <p:tgtEl>
                                          <p:spTgt spid="37"/>
                                        </p:tgtEl>
                                        <p:attrNameLst>
                                          <p:attrName>fill.on</p:attrName>
                                        </p:attrNameLst>
                                      </p:cBhvr>
                                      <p:to>
                                        <p:strVal val="true"/>
                                      </p:to>
                                    </p:set>
                                  </p:childTnLst>
                                  <p:subTnLst>
                                    <p:audio>
                                      <p:cMediaNode>
                                        <p:cTn display="0" masterRel="sameClick">
                                          <p:stCondLst>
                                            <p:cond evt="begin" delay="0">
                                              <p:tn val="33"/>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42"/>
                    </p:tgtEl>
                  </p:cond>
                </p:stCondLst>
                <p:endSync evt="end" delay="0">
                  <p:rtn val="all"/>
                </p:endSync>
                <p:childTnLst>
                  <p:par>
                    <p:cTn id="38" fill="hold">
                      <p:stCondLst>
                        <p:cond delay="0"/>
                      </p:stCondLst>
                      <p:childTnLst>
                        <p:par>
                          <p:cTn id="39" fill="hold">
                            <p:stCondLst>
                              <p:cond delay="0"/>
                            </p:stCondLst>
                            <p:childTnLst>
                              <p:par>
                                <p:cTn id="40" presetID="1" presetClass="emph" presetSubtype="2" fill="hold" nodeType="clickEffect">
                                  <p:stCondLst>
                                    <p:cond delay="0"/>
                                  </p:stCondLst>
                                  <p:childTnLst>
                                    <p:animClr clrSpc="rgb" dir="cw">
                                      <p:cBhvr>
                                        <p:cTn id="41" dur="1000" fill="hold"/>
                                        <p:tgtEl>
                                          <p:spTgt spid="42"/>
                                        </p:tgtEl>
                                        <p:attrNameLst>
                                          <p:attrName>fillcolor</p:attrName>
                                        </p:attrNameLst>
                                      </p:cBhvr>
                                      <p:to>
                                        <a:srgbClr val="FF0000"/>
                                      </p:to>
                                    </p:animClr>
                                    <p:set>
                                      <p:cBhvr>
                                        <p:cTn id="42" dur="1000" fill="hold"/>
                                        <p:tgtEl>
                                          <p:spTgt spid="42"/>
                                        </p:tgtEl>
                                        <p:attrNameLst>
                                          <p:attrName>fill.type</p:attrName>
                                        </p:attrNameLst>
                                      </p:cBhvr>
                                      <p:to>
                                        <p:strVal val="solid"/>
                                      </p:to>
                                    </p:set>
                                    <p:set>
                                      <p:cBhvr>
                                        <p:cTn id="43" dur="1000" fill="hold"/>
                                        <p:tgtEl>
                                          <p:spTgt spid="42"/>
                                        </p:tgtEl>
                                        <p:attrNameLst>
                                          <p:attrName>fill.on</p:attrName>
                                        </p:attrNameLst>
                                      </p:cBhvr>
                                      <p:to>
                                        <p:strVal val="true"/>
                                      </p:to>
                                    </p:set>
                                  </p:childTnLst>
                                  <p:subTnLst>
                                    <p:audio>
                                      <p:cMediaNode>
                                        <p:cTn display="0" masterRel="sameClick">
                                          <p:stCondLst>
                                            <p:cond evt="begin" delay="0">
                                              <p:tn val="40"/>
                                            </p:cond>
                                          </p:stCondLst>
                                          <p:endCondLst>
                                            <p:cond evt="onStopAudio" delay="0">
                                              <p:tgtEl>
                                                <p:sldTgt/>
                                              </p:tgtEl>
                                            </p:cond>
                                          </p:endCondLst>
                                        </p:cTn>
                                        <p:tgtEl>
                                          <p:sndTgt r:embed="rId4" name="respuesta_incorrecta WAV.wav"/>
                                        </p:tgtEl>
                                      </p:cMediaNode>
                                    </p:audio>
                                  </p:subTnLst>
                                </p:cTn>
                              </p:par>
                            </p:childTnLst>
                          </p:cTn>
                        </p:par>
                      </p:childTnLst>
                    </p:cTn>
                  </p:par>
                </p:childTnLst>
              </p:cTn>
              <p:nextCondLst>
                <p:cond evt="onClick" delay="0">
                  <p:tgtEl>
                    <p:spTgt spid="42"/>
                  </p:tgtEl>
                </p:cond>
              </p:nextCondLst>
            </p:seq>
          </p:childTnLst>
        </p:cTn>
      </p:par>
    </p:tnLst>
    <p:bldLst>
      <p:bldP spid="37" grpId="0" animBg="1"/>
      <p:bldP spid="42"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quien-quiere-ser-millonario [Autoguardado]-</Template>
  <TotalTime>542</TotalTime>
  <Words>4397</Words>
  <Application>Microsoft Office PowerPoint</Application>
  <PresentationFormat>Panorámica</PresentationFormat>
  <Paragraphs>2238</Paragraphs>
  <Slides>68</Slides>
  <Notes>0</Notes>
  <HiddenSlides>0</HiddenSlides>
  <MMClips>67</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68</vt:i4>
      </vt:variant>
    </vt:vector>
  </HeadingPairs>
  <TitlesOfParts>
    <vt:vector size="74" baseType="lpstr">
      <vt:lpstr>Arial</vt:lpstr>
      <vt:lpstr>Calibri</vt:lpstr>
      <vt:lpstr>Century Gothic</vt:lpstr>
      <vt:lpstr>Wingdings</vt:lpstr>
      <vt:lpstr>Wingdings 3</vt:lpstr>
      <vt:lpstr>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Retie Ingenieria y gestion S.A.S</dc:creator>
  <cp:lastModifiedBy>Retie Ingenieria y gestion S.A.S</cp:lastModifiedBy>
  <cp:revision>16</cp:revision>
  <dcterms:created xsi:type="dcterms:W3CDTF">2021-10-19T14:18:24Z</dcterms:created>
  <dcterms:modified xsi:type="dcterms:W3CDTF">2021-10-29T13:16:12Z</dcterms:modified>
</cp:coreProperties>
</file>